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90" r:id="rId4"/>
    <p:sldId id="258" r:id="rId5"/>
    <p:sldId id="324" r:id="rId6"/>
    <p:sldId id="325" r:id="rId7"/>
    <p:sldId id="307" r:id="rId8"/>
    <p:sldId id="292" r:id="rId9"/>
    <p:sldId id="293" r:id="rId10"/>
    <p:sldId id="297" r:id="rId11"/>
    <p:sldId id="294" r:id="rId12"/>
    <p:sldId id="295" r:id="rId13"/>
    <p:sldId id="301" r:id="rId14"/>
    <p:sldId id="296" r:id="rId15"/>
    <p:sldId id="299" r:id="rId16"/>
    <p:sldId id="306" r:id="rId17"/>
    <p:sldId id="298" r:id="rId18"/>
    <p:sldId id="291" r:id="rId19"/>
    <p:sldId id="308" r:id="rId20"/>
    <p:sldId id="269" r:id="rId21"/>
    <p:sldId id="309" r:id="rId22"/>
    <p:sldId id="310" r:id="rId23"/>
    <p:sldId id="311" r:id="rId24"/>
    <p:sldId id="312" r:id="rId25"/>
    <p:sldId id="313" r:id="rId26"/>
    <p:sldId id="314" r:id="rId27"/>
    <p:sldId id="276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259" r:id="rId38"/>
    <p:sldId id="270" r:id="rId39"/>
    <p:sldId id="271" r:id="rId40"/>
    <p:sldId id="272" r:id="rId41"/>
    <p:sldId id="273" r:id="rId42"/>
    <p:sldId id="274" r:id="rId43"/>
    <p:sldId id="275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9" r:id="rId56"/>
    <p:sldId id="326" r:id="rId5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96"/>
    <p:restoredTop sz="96327"/>
  </p:normalViewPr>
  <p:slideViewPr>
    <p:cSldViewPr snapToGrid="0">
      <p:cViewPr varScale="1">
        <p:scale>
          <a:sx n="93" d="100"/>
          <a:sy n="93" d="100"/>
        </p:scale>
        <p:origin x="6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C1967-BFD7-0145-AEF4-4BD17D5EA6FD}" type="datetimeFigureOut">
              <a:rPr lang="en-KR" smtClean="0"/>
              <a:t>12/1/22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2E82-C56D-E64B-AD02-8172E31CB74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993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2B28DD-36C3-5D21-8474-1BEC7DDDDCD7}"/>
              </a:ext>
            </a:extLst>
          </p:cNvPr>
          <p:cNvSpPr/>
          <p:nvPr userDrawn="1"/>
        </p:nvSpPr>
        <p:spPr>
          <a:xfrm>
            <a:off x="0" y="4840357"/>
            <a:ext cx="12192000" cy="20176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48BA0-4BD9-6B25-B0D8-1DC2BD4DD903}"/>
              </a:ext>
            </a:extLst>
          </p:cNvPr>
          <p:cNvSpPr/>
          <p:nvPr userDrawn="1"/>
        </p:nvSpPr>
        <p:spPr>
          <a:xfrm>
            <a:off x="0" y="0"/>
            <a:ext cx="12192000" cy="48403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23655-E9A4-6C90-8C35-0BE5908E61A0}"/>
              </a:ext>
            </a:extLst>
          </p:cNvPr>
          <p:cNvSpPr/>
          <p:nvPr userDrawn="1"/>
        </p:nvSpPr>
        <p:spPr>
          <a:xfrm>
            <a:off x="421385" y="586408"/>
            <a:ext cx="11349230" cy="5685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DC638-B0D1-5136-B67C-EBB4EED9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D31A8-1C85-71B6-AF18-F6C06728D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570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A6D2-D209-A83D-325D-996D1DF9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C6718-E503-3CD0-AD5F-2BAC2CD63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67EF-381D-F0AC-18B6-5F1333CF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7E06-6D53-7A9B-3C87-41A23541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DF5A-DDB5-6EEA-692B-80F333AD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161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03C46-0998-F2B6-A7D5-69EF9FDA1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C6229-B190-1E05-2183-AA8D9A1EB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D6266-DA1E-187E-5146-BBE52DAC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52C2-F9DE-C0CC-893A-2AABCF6B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5751B-859C-0B81-3BB4-E016447B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80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5BCD-49B3-1206-A3DA-D90A021E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198085" cy="785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37C3-ED7C-EE75-3984-5063135B7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62FBD-F153-65BE-5A9D-6CB98932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3"/>
            <a:ext cx="2743200" cy="365125"/>
          </a:xfrm>
        </p:spPr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03A6-2EAC-44C0-1AEE-20FD8F7A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67F42-7C04-988B-757F-27EFAC22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8416" y="6492875"/>
            <a:ext cx="503583" cy="365125"/>
          </a:xfrm>
        </p:spPr>
        <p:txBody>
          <a:bodyPr/>
          <a:lstStyle>
            <a:lvl1pPr>
              <a:defRPr sz="1200"/>
            </a:lvl1pPr>
          </a:lstStyle>
          <a:p>
            <a:fld id="{11828C5E-8CE4-D747-8F0F-AA7D410D5DC1}" type="slidenum">
              <a:rPr lang="en-KR" smtClean="0"/>
              <a:pPr/>
              <a:t>‹#›</a:t>
            </a:fld>
            <a:endParaRPr lang="en-K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0BE59-4C4B-2E14-0C9D-B8F9E02E450F}"/>
              </a:ext>
            </a:extLst>
          </p:cNvPr>
          <p:cNvCxnSpPr>
            <a:cxnSpLocks/>
          </p:cNvCxnSpPr>
          <p:nvPr userDrawn="1"/>
        </p:nvCxnSpPr>
        <p:spPr>
          <a:xfrm>
            <a:off x="410818" y="1160783"/>
            <a:ext cx="111980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40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5D5A55-ABDD-554B-92A0-D4462CF19404}"/>
              </a:ext>
            </a:extLst>
          </p:cNvPr>
          <p:cNvSpPr/>
          <p:nvPr userDrawn="1"/>
        </p:nvSpPr>
        <p:spPr>
          <a:xfrm>
            <a:off x="0" y="4840357"/>
            <a:ext cx="12192000" cy="20176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C3ED8-1E77-5F45-ACD9-4F2640B850AC}"/>
              </a:ext>
            </a:extLst>
          </p:cNvPr>
          <p:cNvSpPr/>
          <p:nvPr userDrawn="1"/>
        </p:nvSpPr>
        <p:spPr>
          <a:xfrm>
            <a:off x="0" y="0"/>
            <a:ext cx="12192000" cy="48403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43C16-C03A-9C46-8696-8E34EFA33396}"/>
              </a:ext>
            </a:extLst>
          </p:cNvPr>
          <p:cNvSpPr/>
          <p:nvPr userDrawn="1"/>
        </p:nvSpPr>
        <p:spPr>
          <a:xfrm>
            <a:off x="421385" y="586408"/>
            <a:ext cx="11349230" cy="5685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66643-C2C6-1BF2-F256-CB4DC43B34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56996"/>
            <a:ext cx="10515600" cy="9863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subtitle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C9014-2296-8AD9-A307-A0FBDA8CCB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56356"/>
            <a:ext cx="10515600" cy="1000639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0D65-BC31-2743-7F9E-9666F1A4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25129-FD81-5225-EC48-483B5099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05C3B-3A9A-E1A0-9031-707FEC37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754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7FFD-E182-C39F-614B-D3EBC5A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7F5D-6107-D7DE-9694-C7F1B8DFE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DFAE2-531E-6BC0-D2F2-E2CE51DF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1099B-9F2B-DD3C-C850-D15A1BCD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103B3-40A7-4BAC-86A2-01BA0700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34F9-21F9-665D-0A6A-855B4038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30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3DB8-38E4-040D-1FFB-785A6206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A66C-6856-ED49-561C-F2D6B1D84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4A4F8-29AA-FDE7-7E43-9E8620152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FFBE3-5851-142C-24AE-9D2FB7DFD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D9817-5359-CDC2-35E1-574B2A7CF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EF679C-6846-9154-921F-06727A4F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D1C76-9EBB-F47F-426A-C0826B7F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75749-2DD8-B07A-668D-F33DEE9E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782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000C-45EC-6141-6457-FCDA19EC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896E-454F-5818-483C-B27D01DA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31874-B946-43B5-E89E-229BFC6B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D7E0-8CAF-A040-BDC3-72BC48C8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53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E9098-B2C5-6504-1E0D-98371E9C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E7D86-4902-40AC-3D66-1A0F76EA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A50D4-EBAA-EFB2-264A-6313B72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164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EBA2-2194-D566-329C-3A73349C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4CC8-6FF1-480D-C4FB-9CC840B5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D88C-4DA0-7E73-8780-98F2B7397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05B75-E4A5-E520-A0F2-41E440DB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39699-5C06-CBD3-AA8C-58FB3B89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C6C98-E636-1FB1-7E11-1BC5850F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933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8F39-BFDF-C450-FA9B-9525B69F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F57F6-9071-55BF-E211-795112A74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121C-90B8-B953-193F-130FEC573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DCD0C-D7E8-4093-1441-98DAC3AC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39078-BB1A-CBA8-EAC2-8FC2E70B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E56C-9E6E-BC25-039A-3BE3A885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374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4039F-4B6F-8661-E25A-A7ABD2AE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949D9-CC8B-4D72-ECF0-9C6935F8F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2BA2-869D-1452-81CB-BB75AD6F3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27B7-ACBB-5FA2-DDBC-C53CE9E2D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ABB4-7341-570A-934E-70B93BA9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04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3B11-908E-59D5-2AFB-E206A39E5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Spatial Transcriptome with R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93699-4AC3-F5DA-722C-4B2DC5A95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2023. 2. 1. Wed</a:t>
            </a:r>
          </a:p>
          <a:p>
            <a:pPr algn="ctr"/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Choi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  <a:endParaRPr lang="en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Korea University College of Medicine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A5A3F-13C2-6553-A58A-EE693C7980EF}"/>
              </a:ext>
            </a:extLst>
          </p:cNvPr>
          <p:cNvSpPr txBox="1"/>
          <p:nvPr/>
        </p:nvSpPr>
        <p:spPr>
          <a:xfrm>
            <a:off x="0" y="0"/>
            <a:ext cx="334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 The 19th KOGO Winter Workshop</a:t>
            </a:r>
          </a:p>
        </p:txBody>
      </p:sp>
      <p:pic>
        <p:nvPicPr>
          <p:cNvPr id="1025" name="Picture 1" descr="page1image49610960">
            <a:extLst>
              <a:ext uri="{FF2B5EF4-FFF2-40B4-BE49-F238E27FC236}">
                <a16:creationId xmlns:a16="http://schemas.microsoft.com/office/drawing/2014/main" id="{998E09DC-EE53-852B-DF1B-D13BEAAEE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5257800"/>
            <a:ext cx="1409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0F388-8C6E-F98F-F6D5-7C15089F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50863"/>
            <a:ext cx="1196009" cy="13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64BE7-66B0-FD55-9B6F-8BA54B9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Installing Space Ranger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F9BCF-1C96-6DF2-5301-156A4B378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471991"/>
            <a:ext cx="11198085" cy="3681793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Download and unpack the Space Ranger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tar.gz</a:t>
            </a:r>
            <a:r>
              <a:rPr lang="en" altLang="ko-Kore-US" b="0" i="0" dirty="0">
                <a:effectLst/>
                <a:latin typeface="+mj-lt"/>
              </a:rPr>
              <a:t> file in any location</a:t>
            </a:r>
          </a:p>
          <a:p>
            <a:pPr algn="l">
              <a:buFont typeface="+mj-lt"/>
              <a:buAutoNum type="arabicPeriod"/>
            </a:pPr>
            <a:endParaRPr lang="en" altLang="ko-Kore-US" dirty="0">
              <a:latin typeface="+mj-lt"/>
            </a:endParaRPr>
          </a:p>
          <a:p>
            <a:pPr algn="l">
              <a:buFont typeface="+mj-lt"/>
              <a:buAutoNum type="arabicPeriod"/>
            </a:pPr>
            <a:endParaRPr lang="en" altLang="ko-Kore-US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Download and unpack proper reference data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tar.gz</a:t>
            </a:r>
            <a:r>
              <a:rPr lang="en" altLang="ko-Kore-US" b="0" i="0" dirty="0">
                <a:effectLst/>
                <a:latin typeface="+mj-lt"/>
              </a:rPr>
              <a:t> file in a convenient location</a:t>
            </a:r>
          </a:p>
          <a:p>
            <a:pPr algn="l">
              <a:buFont typeface="+mj-lt"/>
              <a:buAutoNum type="arabicPeriod"/>
            </a:pPr>
            <a:endParaRPr lang="en" altLang="ko-Kore-US" b="0" i="0" dirty="0">
              <a:effectLst/>
              <a:latin typeface="+mj-lt"/>
            </a:endParaRPr>
          </a:p>
          <a:p>
            <a:pPr marL="0" indent="0" algn="l">
              <a:buNone/>
            </a:pPr>
            <a:endParaRPr lang="en" altLang="ko-Kore-US" b="0" i="0" dirty="0"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altLang="ko-KR" b="0" i="0" dirty="0">
                <a:effectLst/>
                <a:latin typeface="+mj-lt"/>
              </a:rPr>
              <a:t>3.</a:t>
            </a: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Pre-pend the Space Ranger directory to your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$PATH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BC10B-5063-5649-D663-9966A6B3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5D55E-DA4A-C69E-4C88-0FFD0944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2B68F-D8CC-4775-05C1-985D7BF5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10</a:t>
            </a:fld>
            <a:endParaRPr lang="en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CF204-757F-5206-3A89-43F840C9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89" y="1971028"/>
            <a:ext cx="7772400" cy="769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C6935C-345A-4B1D-A196-B6901584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9" y="3694689"/>
            <a:ext cx="7772400" cy="5932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EA0E74-4CA2-5861-B4D3-2D10F640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9" y="5023608"/>
            <a:ext cx="7772400" cy="411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893232-3074-17FD-0E83-6335C0018E10}"/>
              </a:ext>
            </a:extLst>
          </p:cNvPr>
          <p:cNvSpPr txBox="1"/>
          <p:nvPr/>
        </p:nvSpPr>
        <p:spPr>
          <a:xfrm>
            <a:off x="707789" y="551031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https://support.10xgenomics.com/spatial-gene-expression/software/pipelines/latest/installation</a:t>
            </a:r>
          </a:p>
        </p:txBody>
      </p:sp>
    </p:spTree>
    <p:extLst>
      <p:ext uri="{BB962C8B-B14F-4D97-AF65-F5344CB8AC3E}">
        <p14:creationId xmlns:p14="http://schemas.microsoft.com/office/powerpoint/2010/main" val="30772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FB410-B3F7-0207-405A-623F9DAC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Run </a:t>
            </a:r>
            <a:r>
              <a:rPr kumimoji="1" lang="en-US" altLang="ko-Kore-US" i="1" dirty="0" err="1"/>
              <a:t>spaceranger</a:t>
            </a:r>
            <a:r>
              <a:rPr kumimoji="1" lang="en-US" altLang="ko-Kore-US" i="1" dirty="0"/>
              <a:t> count</a:t>
            </a:r>
            <a:r>
              <a:rPr kumimoji="1" lang="en-US" altLang="ko-Kore-US" dirty="0"/>
              <a:t> command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67C0-F99B-E500-DE58-D53ACDA4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0E73C-1F52-B242-E253-E4326C5A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0461-1E88-F566-37A2-E49C1B04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11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19B7F5-E8A5-F866-E461-0ED263170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12"/>
          <a:stretch/>
        </p:blipFill>
        <p:spPr>
          <a:xfrm>
            <a:off x="410817" y="1367905"/>
            <a:ext cx="11084498" cy="3141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5BCAFB-F90B-E31A-EFF7-EB52204C859F}"/>
              </a:ext>
            </a:extLst>
          </p:cNvPr>
          <p:cNvSpPr txBox="1"/>
          <p:nvPr/>
        </p:nvSpPr>
        <p:spPr>
          <a:xfrm>
            <a:off x="410817" y="4604282"/>
            <a:ext cx="87404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https://support.10xgenomics.com/spatial-gene-expression/software/pipelines/latest/using/count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6B182-4761-7DBF-55AB-45EC6BCE4629}"/>
              </a:ext>
            </a:extLst>
          </p:cNvPr>
          <p:cNvSpPr txBox="1"/>
          <p:nvPr/>
        </p:nvSpPr>
        <p:spPr>
          <a:xfrm>
            <a:off x="309217" y="5071523"/>
            <a:ext cx="11198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Input : the microscope image (</a:t>
            </a:r>
            <a:r>
              <a:rPr kumimoji="1" lang="en-US" altLang="ko-Kore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1" lang="en-US" altLang="ko-Kore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tif</a:t>
            </a:r>
            <a:r>
              <a:rPr kumimoji="1" lang="en-US" altLang="ko-Kore-US" sz="2400" dirty="0"/>
              <a:t>), FASTQ files(</a:t>
            </a:r>
            <a:r>
              <a:rPr kumimoji="1" lang="en-US" altLang="ko-Kore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kumimoji="1" lang="en-US" altLang="ko-Kore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Perform : sequence alignment, tissue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Output : gene-spot matrix</a:t>
            </a:r>
            <a:endParaRPr kumimoji="1" lang="ko-Kore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872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F395-5D7F-AFAD-81AC-BCFDC6A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Output files of Space Ranger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696D-ED17-0FAA-74FC-3B600135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707BD-2510-E300-9430-305F554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9564F-DF12-69C9-8D39-8687718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12</a:t>
            </a:fld>
            <a:endParaRPr lang="en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2D9FD-7E36-0931-76B3-29A19F5A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8" t="56970" r="25988" b="8687"/>
          <a:stretch/>
        </p:blipFill>
        <p:spPr>
          <a:xfrm>
            <a:off x="4066726" y="1366822"/>
            <a:ext cx="3627783" cy="2816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6001F-3D57-5E9B-335D-8C0DAEED7A0E}"/>
              </a:ext>
            </a:extLst>
          </p:cNvPr>
          <p:cNvSpPr txBox="1"/>
          <p:nvPr/>
        </p:nvSpPr>
        <p:spPr>
          <a:xfrm>
            <a:off x="431928" y="6040614"/>
            <a:ext cx="6110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https://lmweber.org/OSTA-book/space-ranger-visium.html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CC0C36-FFCE-496D-6EA7-1D77268D4C4C}"/>
              </a:ext>
            </a:extLst>
          </p:cNvPr>
          <p:cNvGrpSpPr>
            <a:grpSpLocks noChangeAspect="1"/>
          </p:cNvGrpSpPr>
          <p:nvPr/>
        </p:nvGrpSpPr>
        <p:grpSpPr>
          <a:xfrm>
            <a:off x="410816" y="1368859"/>
            <a:ext cx="3627783" cy="4708107"/>
            <a:chOff x="410817" y="1368860"/>
            <a:chExt cx="3034146" cy="39376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4F6B23-D501-1891-579F-4A06ADA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957" r="25660" b="42583"/>
            <a:stretch/>
          </p:blipFill>
          <p:spPr>
            <a:xfrm>
              <a:off x="410817" y="1368860"/>
              <a:ext cx="3034146" cy="393769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B525AE-1E63-5A48-9B16-2250A8FFD006}"/>
                </a:ext>
              </a:extLst>
            </p:cNvPr>
            <p:cNvSpPr/>
            <p:nvPr/>
          </p:nvSpPr>
          <p:spPr>
            <a:xfrm>
              <a:off x="477883" y="1814439"/>
              <a:ext cx="2923538" cy="24817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995DF7-85D9-8662-9AE3-9D4575FA1BDF}"/>
              </a:ext>
            </a:extLst>
          </p:cNvPr>
          <p:cNvSpPr txBox="1"/>
          <p:nvPr/>
        </p:nvSpPr>
        <p:spPr>
          <a:xfrm>
            <a:off x="5196833" y="4545562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dirty="0">
                <a:latin typeface="Courier" pitchFamily="2" charset="0"/>
              </a:rPr>
              <a:t>read10XVisium</a:t>
            </a:r>
            <a:r>
              <a:rPr kumimoji="1" lang="en-US" altLang="ko-Kore-US" dirty="0"/>
              <a:t> Input files</a:t>
            </a:r>
            <a:endParaRPr kumimoji="1" lang="ko-Kore-US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FBA153-4B37-8653-C41E-A84118855726}"/>
              </a:ext>
            </a:extLst>
          </p:cNvPr>
          <p:cNvCxnSpPr/>
          <p:nvPr/>
        </p:nvCxnSpPr>
        <p:spPr>
          <a:xfrm>
            <a:off x="3986538" y="4762005"/>
            <a:ext cx="121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F395-5D7F-AFAD-81AC-BCFDC6A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Output files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696D-ED17-0FAA-74FC-3B600135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707BD-2510-E300-9430-305F554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9564F-DF12-69C9-8D39-8687718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13</a:t>
            </a:fld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93580-3F07-78EF-98F5-715F38EE5617}"/>
              </a:ext>
            </a:extLst>
          </p:cNvPr>
          <p:cNvSpPr txBox="1"/>
          <p:nvPr/>
        </p:nvSpPr>
        <p:spPr>
          <a:xfrm>
            <a:off x="410817" y="1195338"/>
            <a:ext cx="11277599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raw_feature_bc_matrix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Inspect the data in spots that theoretically don’t overlap your tissue</a:t>
            </a:r>
            <a:endParaRPr lang="ko-Kore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filtered_feature_bc_matrix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filtered to the spots overlapping tissue, as determined by your 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Loupe Browser</a:t>
            </a:r>
            <a:r>
              <a:rPr lang="en-US" altLang="ko-KR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ore-US" sz="200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alignment file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tissue_positions_list.csv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spot coordinates information is stored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scalefactors_json.json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the scaling factors to convert spot coordinates to pixel coordinates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metrics_summary.csv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the metrics displayed in the interactive website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web_summary.html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website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4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8B56B-F7CD-D190-862C-3B662162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Web summary .html file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FEB64-9554-65AF-8975-73368BA0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DB664-3463-4321-0A69-9B78ACEB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E531E-00FF-960A-CDF4-A3B984A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14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DCD32-D8AA-B10F-5540-EC267E46C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8"/>
          <a:stretch/>
        </p:blipFill>
        <p:spPr>
          <a:xfrm>
            <a:off x="410817" y="1514114"/>
            <a:ext cx="6110514" cy="4526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D3FCD-7914-DC12-B7D0-BB12935D2BD9}"/>
              </a:ext>
            </a:extLst>
          </p:cNvPr>
          <p:cNvSpPr txBox="1"/>
          <p:nvPr/>
        </p:nvSpPr>
        <p:spPr>
          <a:xfrm>
            <a:off x="410817" y="6040731"/>
            <a:ext cx="6110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https://lmweber.org/OSTA-book/space-ranger-visium.html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DBC84-0536-9004-5DA5-8869105B81FD}"/>
              </a:ext>
            </a:extLst>
          </p:cNvPr>
          <p:cNvSpPr txBox="1"/>
          <p:nvPr/>
        </p:nvSpPr>
        <p:spPr>
          <a:xfrm>
            <a:off x="6501651" y="2534167"/>
            <a:ext cx="5355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b="1" dirty="0"/>
              <a:t>Sequencing Saturation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The fraction of reads originating from an 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already-observed UMI. Function of library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complexity and sequencing depth</a:t>
            </a:r>
          </a:p>
          <a:p>
            <a:endParaRPr kumimoji="1" lang="en-US" altLang="ko-Kore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b="1" dirty="0"/>
              <a:t>Q30 Bases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Fraction of bases with Q-score &gt;= 30, 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excluding very low quality/no-call (Q &lt;= 2) 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bases from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4202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49411-1873-9FC5-954D-49D0A572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What is a Loupe Browser?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F391D-7455-ACD0-77A2-6A0FBB66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1"/>
            <a:ext cx="11198084" cy="4870751"/>
          </a:xfrm>
        </p:spPr>
        <p:txBody>
          <a:bodyPr>
            <a:normAutofit/>
          </a:bodyPr>
          <a:lstStyle/>
          <a:p>
            <a:r>
              <a:rPr lang="en" altLang="ko-Kore-US" b="0" i="0" dirty="0">
                <a:effectLst/>
              </a:rPr>
              <a:t>Loupe Browser is a desktop application from 10x Genomics that allows you to visualize your gene expression data without having to write code</a:t>
            </a:r>
          </a:p>
          <a:p>
            <a:r>
              <a:rPr kumimoji="1" lang="en" altLang="ko-Kore-US" dirty="0"/>
              <a:t>Manual alignment of images</a:t>
            </a:r>
          </a:p>
          <a:p>
            <a:r>
              <a:rPr kumimoji="1" lang="en-US" altLang="ko-Kore-US" dirty="0"/>
              <a:t>We usually use the Loupe Browser to align gene expression spots to histological images, look for marker gene expression, annotate populations, and cluster</a:t>
            </a:r>
            <a:endParaRPr kumimoji="1" lang="en" altLang="ko-Kore-US" dirty="0"/>
          </a:p>
          <a:p>
            <a:r>
              <a:rPr lang="en" altLang="ko-Kore-US" b="0" i="0" dirty="0">
                <a:effectLst/>
              </a:rPr>
              <a:t>The </a:t>
            </a:r>
            <a:r>
              <a:rPr lang="en" altLang="ko-Kore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cloupe</a:t>
            </a:r>
            <a:r>
              <a:rPr lang="en" altLang="ko-Kore-US" b="0" i="0" dirty="0">
                <a:effectLst/>
              </a:rPr>
              <a:t> file is the one you need to import into the Loupe Browser in order to explore your processed data. These files are generally between 1 and 2 GB each.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86B5E-4882-4A15-80AF-6C0FFE3E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3808B-A712-4642-CDB9-581E8BCE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3CEDA-0646-008D-4D8E-522E1875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0875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1CCC9-7209-A43A-BBB7-B0D5E1E6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Loupe Browser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2CA1D-1AD4-9EF0-2170-356B4831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2171A-3BEF-0FD5-B463-9F7AD332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3B856-1062-A589-D647-3942B0B5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16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86A9E-A677-21DA-9F90-9D20092EE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40"/>
          <a:stretch/>
        </p:blipFill>
        <p:spPr>
          <a:xfrm>
            <a:off x="2845904" y="1293952"/>
            <a:ext cx="6435436" cy="457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D724F-ADF4-42E8-2DB3-69499F79E86F}"/>
              </a:ext>
            </a:extLst>
          </p:cNvPr>
          <p:cNvSpPr txBox="1"/>
          <p:nvPr/>
        </p:nvSpPr>
        <p:spPr>
          <a:xfrm>
            <a:off x="2845904" y="6001442"/>
            <a:ext cx="58129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https://support.10xgenomics.com/spatial-gene-expression/software/visualization/latest/analysis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ED5C375-212D-8911-4E40-FF7A176A2F3D}"/>
              </a:ext>
            </a:extLst>
          </p:cNvPr>
          <p:cNvSpPr/>
          <p:nvPr/>
        </p:nvSpPr>
        <p:spPr>
          <a:xfrm>
            <a:off x="3575118" y="1891574"/>
            <a:ext cx="3859480" cy="298918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Histology image &amp;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UMAP &amp; t-SNE</a:t>
            </a:r>
            <a:endParaRPr lang="en-KR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8586CB7-7C06-C575-4C8C-DF44E14062C6}"/>
              </a:ext>
            </a:extLst>
          </p:cNvPr>
          <p:cNvSpPr/>
          <p:nvPr/>
        </p:nvSpPr>
        <p:spPr>
          <a:xfrm>
            <a:off x="7523792" y="1891573"/>
            <a:ext cx="1668354" cy="298918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Manual Annotation of spots</a:t>
            </a:r>
            <a:endParaRPr lang="en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3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DDE78-586D-6807-89C5-F24373DE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US" dirty="0"/>
              <a:t>Load a </a:t>
            </a:r>
            <a:r>
              <a:rPr kumimoji="1" lang="en-US" altLang="ko-Kore-US" dirty="0" err="1"/>
              <a:t>Visium</a:t>
            </a:r>
            <a:r>
              <a:rPr kumimoji="1" lang="en-US" altLang="ko-Kore-US" dirty="0"/>
              <a:t> dataset in R as a </a:t>
            </a:r>
            <a:r>
              <a:rPr kumimoji="1" lang="en-US" altLang="ko-Kore-US" i="1" dirty="0" err="1"/>
              <a:t>SpatialExperiment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21DEB-0A8A-9016-A3C7-694E201F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1E26-AC55-5C78-6A02-8BCCEBCC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801E8-FC33-0953-246D-332F857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17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51DA62-C605-758C-D06F-77CF0705F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5" t="15634" r="28571" b="36741"/>
          <a:stretch/>
        </p:blipFill>
        <p:spPr>
          <a:xfrm>
            <a:off x="410817" y="2389269"/>
            <a:ext cx="3420954" cy="2369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28ABFA-C2CB-0299-1D99-EA65A978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10876"/>
            <a:ext cx="7772400" cy="3836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89D09-5C44-4574-1CFC-E3A56AE980E9}"/>
              </a:ext>
            </a:extLst>
          </p:cNvPr>
          <p:cNvSpPr txBox="1"/>
          <p:nvPr/>
        </p:nvSpPr>
        <p:spPr>
          <a:xfrm>
            <a:off x="8350129" y="5450996"/>
            <a:ext cx="35900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https://lmweber.org/OSTA-book/spatialexperiment.html</a:t>
            </a:r>
          </a:p>
        </p:txBody>
      </p:sp>
    </p:spTree>
    <p:extLst>
      <p:ext uri="{BB962C8B-B14F-4D97-AF65-F5344CB8AC3E}">
        <p14:creationId xmlns:p14="http://schemas.microsoft.com/office/powerpoint/2010/main" val="14685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DDFB97-3253-3C45-8D62-06415FC3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DLPFC workflow</a:t>
            </a:r>
            <a:endParaRPr lang="en-K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6C9BE9-45A3-D340-A1E7-6B5207C5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A268-3492-A944-BBEC-4F28DE3B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E4E3-32C0-CB43-9CF0-5390DD3B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9E69B-A262-584F-9598-F5DFCF60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0681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10x Genomics </a:t>
            </a:r>
            <a:r>
              <a:rPr lang="en-US" dirty="0" err="1"/>
              <a:t>Visium</a:t>
            </a:r>
            <a:r>
              <a:rPr lang="en-US" dirty="0"/>
              <a:t> dataset generated from healthy human brain sample 151673 from the dorsolateral prefrontal cortex (DLPFC) region in </a:t>
            </a:r>
            <a:r>
              <a:rPr lang="da" dirty="0"/>
              <a:t>Kristen R. Maynard </a:t>
            </a:r>
            <a:r>
              <a:rPr lang="da" i="1" dirty="0"/>
              <a:t>et al.</a:t>
            </a:r>
            <a:r>
              <a:rPr lang="da" dirty="0"/>
              <a:t> (2021)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19</a:t>
            </a:fld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D5B09-843A-1142-9077-17911B7D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5"/>
          <a:stretch/>
        </p:blipFill>
        <p:spPr>
          <a:xfrm>
            <a:off x="545129" y="2621495"/>
            <a:ext cx="4641447" cy="36969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sample spans the six layers of the cortex plus white matter in a perpendicular tissue section.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1895A-4C97-1141-A78E-1944238D1520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3A10C-9E23-D747-A47E-443A7A7F95C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A9010-A70B-8F47-9136-997FBCB5FF3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6DE1D-AB02-8947-AFBD-46937A0331DF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12830-D3C4-D246-8DC6-D21C17A7AF5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D8AD6-2DE1-4844-AFDE-8EBB699F04F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8369E-EB07-E147-A6D9-B754ABFA36B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662525-285E-C74E-AACF-D522D27004C9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6BD3A0-9090-2749-AC5C-8B840BB6006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06B8A2-2CB3-844C-AE6B-5B15BDB65FE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C4B8CD-072B-FE42-A65D-5CCA60AE31C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4E5FF5-DB15-A04B-9EEE-0D8F37CF342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687A37-B342-5843-A4A5-8E022D1BCD9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0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8652-BC37-9E32-61E6-4F9D5DB7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3EADC-4E63-8EDE-8AF6-1022370E6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10208"/>
            <a:ext cx="11198084" cy="4829954"/>
          </a:xfrm>
        </p:spPr>
        <p:txBody>
          <a:bodyPr wrap="none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R programming?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Space Ranger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Human DLPFC workflow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 data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Marker genes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CFE2DF-66B1-359A-8BAD-422FEF1D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25CC64-EC61-A399-29BB-C9E23166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1A8F66-A0C7-BFAA-90DA-3A603BDC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713469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Download and load packages in current R environment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20</a:t>
            </a:fld>
            <a:endParaRPr lang="en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38F85B-81D2-6E46-974B-E16952E65347}"/>
              </a:ext>
            </a:extLst>
          </p:cNvPr>
          <p:cNvGrpSpPr/>
          <p:nvPr/>
        </p:nvGrpSpPr>
        <p:grpSpPr>
          <a:xfrm>
            <a:off x="410817" y="1399626"/>
            <a:ext cx="11106418" cy="4854404"/>
            <a:chOff x="459049" y="1305064"/>
            <a:chExt cx="11106418" cy="4854404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2445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c("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SpatialExperiment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STexampleData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ggspavis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scater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scran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nnSVG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BiocManager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::install(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install.packages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pheatmap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install.packages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dplyr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sp>
          <p:nvSpPr>
            <p:cNvPr id="12" name="직사각형 5">
              <a:extLst>
                <a:ext uri="{FF2B5EF4-FFF2-40B4-BE49-F238E27FC236}">
                  <a16:creationId xmlns:a16="http://schemas.microsoft.com/office/drawing/2014/main" id="{CEDF821F-EDED-E242-A3F0-D282B628651E}"/>
                </a:ext>
              </a:extLst>
            </p:cNvPr>
            <p:cNvSpPr/>
            <p:nvPr/>
          </p:nvSpPr>
          <p:spPr>
            <a:xfrm>
              <a:off x="459049" y="4793829"/>
              <a:ext cx="11106418" cy="1365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library(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pheatmap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library(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dplyr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invisible(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lapply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function(x) library(x,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character.only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=TRUE)))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42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Download packages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6E1691-50E8-464D-800E-D01CCF19F05B}"/>
                </a:ext>
              </a:extLst>
            </p:cNvPr>
            <p:cNvSpPr/>
            <p:nvPr/>
          </p:nvSpPr>
          <p:spPr>
            <a:xfrm>
              <a:off x="459049" y="4332164"/>
              <a:ext cx="24080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Load packages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05D31-F770-A448-90F9-B8F3862247C0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1D84C-18D3-8746-A2EE-BDF98984258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5483-07E9-7842-BB20-7C283E9BA3A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1700A-46C9-4346-B440-893E4E84820A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17554-B904-FA47-BF77-B06EBA2219D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8DD08-59ED-B342-959D-EB5B7FD3B89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3FFB2-056F-D647-9979-512034EA75A9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DB45C2-CD0D-7947-8C61-A8DDBE98478A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13DC26-ADA1-BF4B-993B-40E52CB4A4F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798AD2-CBB9-CD41-8B0F-840772389DB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C83D44-CD9D-2648-9682-0F54C8B05B9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6A8F32-B6D8-3244-9394-E381C606512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F4BDE9-51F9-904B-B165-DE58CD8E623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7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Load pre-built dataset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21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2160709"/>
            <a:chOff x="459049" y="1305064"/>
            <a:chExt cx="11106418" cy="2160709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71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Visium_humanDLPFC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same with</a:t>
              </a:r>
            </a:p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&lt;-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Visium_humanDLPFC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0826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Load dataset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709949-74A9-5941-9CAB-AA2247A908B3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3A530-170B-A148-B54D-BA0EEFB2317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FF4E8-06B6-BD47-B911-08F1B2552E0B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9CF62-4C74-FB4F-97A4-015FF75074C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6B533-39BF-1C4A-A13E-139C645D45E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64A1F-A6FE-A74D-B35F-D7753179689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E290-BC02-0B4D-B079-A4CD48D28A00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61A873-B587-0349-B271-1E650E776FA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3EA790-2DB1-3942-A28F-87B1C0E4464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920902-2309-6D4D-992C-CCA12D774A0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B00D8C-3917-B349-BCCE-51717F2D00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B5483A-5368-5D41-8BB0-AD025714056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12991B-F169-214D-9CFF-B42981FC2B1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936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Overall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22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085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overall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64AA3-D15C-EC4C-A5B8-27D61DC69520}"/>
              </a:ext>
            </a:extLst>
          </p:cNvPr>
          <p:cNvGrpSpPr/>
          <p:nvPr/>
        </p:nvGrpSpPr>
        <p:grpSpPr>
          <a:xfrm>
            <a:off x="410817" y="2663702"/>
            <a:ext cx="11950516" cy="3596463"/>
            <a:chOff x="410817" y="2666999"/>
            <a:chExt cx="11704983" cy="35225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42A1E8-B437-1042-A371-626EAEB4E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"/>
            <a:stretch/>
          </p:blipFill>
          <p:spPr>
            <a:xfrm>
              <a:off x="462133" y="2666999"/>
              <a:ext cx="10337283" cy="352257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C3A7A1-F007-BB43-9A91-99C0E8FE2E57}"/>
                </a:ext>
              </a:extLst>
            </p:cNvPr>
            <p:cNvGrpSpPr/>
            <p:nvPr/>
          </p:nvGrpSpPr>
          <p:grpSpPr>
            <a:xfrm>
              <a:off x="410817" y="3062132"/>
              <a:ext cx="11704983" cy="1739748"/>
              <a:chOff x="487016" y="2369578"/>
              <a:chExt cx="11704983" cy="173974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C1C174-80B0-C64C-9D1B-78470FFEDD9A}"/>
                  </a:ext>
                </a:extLst>
              </p:cNvPr>
              <p:cNvSpPr/>
              <p:nvPr/>
            </p:nvSpPr>
            <p:spPr>
              <a:xfrm>
                <a:off x="5463082" y="3647661"/>
                <a:ext cx="67289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956CAA-2536-E14C-A807-C67BFB55C6E0}"/>
                  </a:ext>
                </a:extLst>
              </p:cNvPr>
              <p:cNvSpPr/>
              <p:nvPr/>
            </p:nvSpPr>
            <p:spPr>
              <a:xfrm>
                <a:off x="487016" y="2438400"/>
                <a:ext cx="1841317" cy="26246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E3FD6C-222A-0444-9371-045D8F04F419}"/>
                  </a:ext>
                </a:extLst>
              </p:cNvPr>
              <p:cNvSpPr txBox="1"/>
              <p:nvPr/>
            </p:nvSpPr>
            <p:spPr>
              <a:xfrm>
                <a:off x="2463798" y="2369578"/>
                <a:ext cx="1992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# genes # spots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507B03-93B1-CA41-8839-6590DAB40FB8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56E35-2508-4547-B8C4-F1EF5A3218E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832AE-6B06-7B4E-AEFC-04637C0D1B5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3D786-18E9-AD42-9117-D16B9E5BB20A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1F984-ABC8-B34A-B01A-E12CD52FAA5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D811B-9B1C-6E44-B339-FA1EEE2F407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14014-16E9-2842-9A69-BE59D9B65515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A5ABA6-3BE7-C749-8C6E-BDB01AAAE88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A389D5-5C48-B14C-82D4-63B17E927CB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487EE4-3C52-FA4C-B086-762B5219411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881826-A0F7-F440-B0A7-B4ED68E631DC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8E6D16-DE46-854E-80C7-1C36FF9C87E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A07B39-9781-8043-87F8-CA586742760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Count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23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4114800" cy="995667"/>
            <a:chOff x="459049" y="1305064"/>
            <a:chExt cx="4114800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4114800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spe@assays@data$counts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004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Count data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12E92C7-6CDE-F242-B937-CD429071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86" y="1539301"/>
            <a:ext cx="6957330" cy="4575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D716BF-5541-7B41-9ECF-97065C8BE3E7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A7E1B-027B-204D-BE1F-7186E8244C4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21A70-5A26-9C41-958E-18E5D324124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0C4B1-AD34-2C46-9FBB-0C6204CEC45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E1150-93CD-D544-9FF5-0C02BF28425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3D3A-EC15-624A-9444-713D213BDC5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6EC6D-094F-F740-B386-022C02B2FDC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A87D91-7BE2-D74F-9007-F8E224D3616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66FC9-F66E-5949-BFCA-BB70594AD2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AF8391-F1E8-EF4F-936A-28A49DBEFAA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B0FA5-1458-0F4F-BC9A-5A8F005FC3E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13D1CB-63A0-8847-BD07-704971A25A6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A388F7-49EB-3A4A-80FE-BC9EB7B365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6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Row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24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4114800" cy="995667"/>
            <a:chOff x="459049" y="1305064"/>
            <a:chExt cx="4114800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4114800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rowData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6629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row data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CCB64-D246-F44B-8CD2-627B5FF1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" r="36286"/>
          <a:stretch/>
        </p:blipFill>
        <p:spPr>
          <a:xfrm>
            <a:off x="4730400" y="1540800"/>
            <a:ext cx="6863013" cy="3981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C9B798-DA08-384E-99EE-4C1730C8CEFE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0B561-36C5-F747-BCAA-6C1B73517E3B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9FFA9-0B75-5346-A946-0C17A110A4A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3C798-7DB8-A14E-878F-4C236962A6A8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5AB5F-9161-0348-AFA1-69E4C9980B8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C6AB2-48F6-B04B-BE0D-27582A95E89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B383B-004C-524C-8C08-C9CC17E7C67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F582B9-FF85-3643-BD76-F306CAFA37F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4FD123-05D3-5D47-A60C-1A594783AE7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0659AF-EAB6-5541-8DCC-D65ADA4BDB4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8D983-88FD-374E-8900-DB452B57A6E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8D0BC4-1687-4542-9C49-57817BFD04D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150961-A4BB-6F4D-A36E-05DD9A5F1E7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44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Column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25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209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column data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30ECC9D-85C6-AD40-B67D-3D544F5B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2664000"/>
            <a:ext cx="11493857" cy="2251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10060-B6E5-A24D-B5E8-90E9CAA33AAE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A4324-0418-BD4C-9C54-999B59519F2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14DF4-19B4-B642-8A23-1D3C78258F46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A0273-B8E0-E245-885E-82A7325E89FC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23F8C-8E99-D44C-96A5-E538EEF969F2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8045D-9447-A342-8892-47261DB6539C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08387-42C9-3C4F-8680-A1DDCC957CF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1F3942-C18F-8848-A50D-8DB18FFAA8B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20AB4-5A12-E842-BC20-BB1B19C9D98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01D289-4126-D441-96B0-9E413AA1F1A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A2DF2-6496-5C4A-9F07-3FAD77774F5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042A4F-DA92-444C-95F5-7E10E68ED5A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4466AE-A3E7-EA44-9F57-4172CEE456D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8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Spatial coordinates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26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spatialCoords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%&gt;% 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4919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spatial coordinates data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8D1FA-1879-3B46-8E2B-38ABA3D4E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 b="2024"/>
          <a:stretch/>
        </p:blipFill>
        <p:spPr>
          <a:xfrm>
            <a:off x="410401" y="2664000"/>
            <a:ext cx="6887866" cy="223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8E22A-BC07-6B4D-88F2-2916BE5658A9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8721-1181-944F-B755-E194C80E18B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94248-FB57-E442-B870-C8F616ED221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F2700-B0C1-9343-98E0-E144533E86E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E40F7-375E-8048-80D6-5950A29382B5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0CDEE-2D7E-744D-8E83-8BD5E3E5297E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7701B-91F5-974C-ADD2-FCF47647576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E12B36-C7D9-4148-B067-84C8361F39B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F8CCB3-31C7-F642-8C9F-70E461CFE72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3248D8-1EBF-4849-9FE2-0735AADDE61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12F1D8-AE0E-CB43-A065-1E33D2A682A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053564-C707-874E-A0CD-0AA7CC0B1C7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C58C5A-141F-854F-B9FF-F1973574FEF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94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Image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27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6" y="1400400"/>
            <a:ext cx="5395109" cy="995667"/>
            <a:chOff x="459048" y="1305064"/>
            <a:chExt cx="5395109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8" y="1754635"/>
              <a:ext cx="5395109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plotSpots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2878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Image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82462B-9CAC-4140-9812-1B3A33F3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75" y="1244495"/>
            <a:ext cx="4447564" cy="5164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2FFA4-AA76-8B4D-8298-F1FB75DBC062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8E203-F302-184A-8CD9-09022C6F2DD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BEFFD-55FA-D14C-8FA2-45E7345D0BC3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19D03-7EAD-4C4D-849D-4F4A74B4C9A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9DB3A-8F8E-D64F-9A5F-875CEF9A47C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7CA89-0D9E-894C-85C9-B1AF9E4E9E8B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D7CBE-1C2E-2549-894A-53ADA8F5E20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DCF66-7C8F-214A-8A8E-B66036D0C03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AD1984-85E2-AD46-8759-0E473293017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79D970-0FFF-0043-B2F0-732C7C4E38F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2B824-51A4-F64B-8720-14ACA3F0D9F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3C0353-3A5B-B945-8441-C4D1E0EA9AC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E209AB-93BD-8745-92C1-A69F1D3B5FB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88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Spots over tissue </a:t>
            </a:r>
            <a:r>
              <a:rPr lang="en-US" sz="2500" dirty="0"/>
              <a:t>(1/2)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28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685183" cy="1054933"/>
            <a:chOff x="459049" y="1305064"/>
            <a:chExt cx="5685183" cy="1054933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5685183" cy="605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plotVisium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highlight =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in_tissue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229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Check spot position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AF8DD9-43E3-9945-AEED-3A46B8ED5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t="12048" b="9018"/>
          <a:stretch/>
        </p:blipFill>
        <p:spPr>
          <a:xfrm>
            <a:off x="6386075" y="1482312"/>
            <a:ext cx="5336564" cy="4630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84A395-306A-AA49-A739-AC3977986EDE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E9316-83B4-0D42-942F-DD553DE2AB2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1A6F8-A5B6-AC4B-A2E1-F43A6D6B04B6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C5C6C-29C8-1443-92E0-D8559BD7F39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AB5-F13D-DF4D-8134-1D6570624174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4FC69-0FAD-5E41-84EF-81B479DD21D3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8DA1E-491E-D74D-AEA1-38FDA1590A9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39ACB5-5E64-6F4C-AE2B-D64EC830898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A717C0-C8A9-9F44-A251-91E89C9C7A5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DF402A-7F66-B94B-BB41-505A04C8C79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6D1A78-0694-1340-8CA3-27D22CE03DA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9B2CD-9999-B143-9392-B7712DAB0BE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71266E-A01F-D949-B2D6-8F67DDB8EA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5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Spots over tissue </a:t>
            </a:r>
            <a:r>
              <a:rPr lang="en-US" sz="2500" dirty="0"/>
              <a:t>(2/2)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29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816801" cy="1439782"/>
            <a:chOff x="459049" y="1305064"/>
            <a:chExt cx="5816801" cy="1439782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5816801" cy="990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 = spe[, colData(spe)$in_tissue == 1]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plotVisium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highlight =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in_tissue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5541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Keep spots over tissue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5B28B9-96FA-0347-B152-47AF32DA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t="12250" b="9851"/>
          <a:stretch/>
        </p:blipFill>
        <p:spPr>
          <a:xfrm>
            <a:off x="6386075" y="1496211"/>
            <a:ext cx="5337612" cy="455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622357-48BE-6945-B601-4AD85B0CFC6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92E24-2423-5042-BF3C-EB1710F6E02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782AF-DE67-8440-B57C-BDF68BAFA7B0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FA78A-A56B-DE43-98CF-DB92E81A608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D296F-7DDF-4341-9C95-25160BE0F46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867C2-5817-4C4A-B216-6E53B93EABD0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1C9B7-90BA-2747-BEFB-2B7F7AF1139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5315ED-0C05-4E47-80DE-C09AE9F2547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8774FF-13F8-6C46-9CA8-517C774CA8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8F8D2-4C6B-5B4C-93C7-FFF954861F3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9B2829-F389-7F43-B005-AA985ED98C6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2B4D9-AE61-0E4E-AE27-E319C2D4FD1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E15E22-0280-8B48-A40D-EE2544412BE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3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9D03A1-190F-704A-AA1E-3C6474B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R programming?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FE4CC-7CC1-5446-87D6-55A34A01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32A5-7865-4941-8BC4-45ADFCC8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5218-7F82-1641-AC23-7B1DF6F1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9606-DEAD-A64B-92AB-3F44494A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324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Calculate QC metrics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30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847897"/>
            <a:chOff x="459049" y="1305064"/>
            <a:chExt cx="11106418" cy="184789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398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grepl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("(^MT-)|(^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mt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-)",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rowData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)$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gene_name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addPerCellQC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subsets = list(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))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),4)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281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Calculate QC metrics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7E27BA-721C-A445-A1DE-A95276E1FDBE}"/>
              </a:ext>
            </a:extLst>
          </p:cNvPr>
          <p:cNvGrpSpPr/>
          <p:nvPr/>
        </p:nvGrpSpPr>
        <p:grpSpPr>
          <a:xfrm>
            <a:off x="410817" y="3384685"/>
            <a:ext cx="10731500" cy="2971800"/>
            <a:chOff x="410400" y="2970711"/>
            <a:chExt cx="10731500" cy="2971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1006AE-F24B-224E-886E-3D97139A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400" y="2970711"/>
              <a:ext cx="10731500" cy="2971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CAEBDC-C4C4-A34D-B624-0F4053838312}"/>
                </a:ext>
              </a:extLst>
            </p:cNvPr>
            <p:cNvSpPr/>
            <p:nvPr/>
          </p:nvSpPr>
          <p:spPr>
            <a:xfrm>
              <a:off x="2124474" y="4688476"/>
              <a:ext cx="7524206" cy="12540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74B1E1-7C54-3644-9F4E-6A82CA544335}"/>
              </a:ext>
            </a:extLst>
          </p:cNvPr>
          <p:cNvSpPr/>
          <p:nvPr/>
        </p:nvSpPr>
        <p:spPr>
          <a:xfrm>
            <a:off x="10110650" y="3780221"/>
            <a:ext cx="1200269" cy="13222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45948-35E6-274E-9EC4-740A3AF1B26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A924E-0B85-904E-919D-9023CF8CF26F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00AFC-4B04-4141-B601-E17AFDCF398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DE08A-777A-DD43-A1C7-56CEC23CC230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3DCF2A-8192-6340-87AE-F0332E530635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C82BD-9A4E-8B4E-9BBC-D0C61D59EBC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5C5AF-854E-D24E-95F1-6A134D2F27F9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728AC3-DBC1-714E-89E0-033C4E84517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9968EC-A481-384C-80B4-2E7C88D8B22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F47C61-2E00-EC45-AD30-D86861FFD25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74F51E-407E-E84F-AE7B-06DBFEEF33A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BB625D-AC02-CE4D-A4D8-8518AE5EBF0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C09A20-6753-8348-ABC1-0E17C204A08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98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for library size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31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)$sum, breaks = 30)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(v=600, col = 'red3’)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2"/>
            <a:ext cx="5902897" cy="13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</a:rPr>
              <a:t>qc_lib_size = colData(spe)$sum &lt; 600</a:t>
            </a:r>
            <a:endParaRPr lang="it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qc_lib_size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qc_lib_size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670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under threshold as TRUE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B3B840-A350-654A-8285-195E5C1E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652" cy="4745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D4DC40-63B7-4549-B524-F9607FCC4D69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ECDA6-E992-FD4A-ACAA-B50A0D6774D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4CBBA-F4FD-C746-865B-E617DC6C7FAA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E0378-B05F-1D41-9B99-482C78539F3B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BDAC-2805-594E-AF7E-1F5F026497A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1E22D-44DD-4046-A463-D25867EE86CB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996FA-8FB4-5F47-9645-FF42D12607F2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871701-32C5-F741-9711-9D1BD88F3FC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CF1709-30C8-F54C-879B-3F79E4B6933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044E5-577F-714E-9969-7C92B321063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6B0271-E0F0-0647-97AA-E999C57EE5B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1DACE9-1701-E349-9FD0-87BDCC7153E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CE5815-8C7B-054B-8D74-47293465E16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3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for </a:t>
            </a:r>
            <a:r>
              <a:rPr lang="en-US" dirty="0" err="1"/>
              <a:t>mt</a:t>
            </a:r>
            <a:r>
              <a:rPr lang="en-US" dirty="0"/>
              <a:t> gene percent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32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6007400" cy="2028600"/>
            <a:chOff x="459049" y="1305064"/>
            <a:chExt cx="6007400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6007400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</a:t>
              </a:r>
              <a:r>
                <a:rPr lang="en-US" sz="2400" dirty="0" err="1">
                  <a:solidFill>
                    <a:schemeClr val="tx1"/>
                  </a:solidFill>
                </a:rPr>
                <a:t>subsets_mito_percent</a:t>
              </a:r>
              <a:r>
                <a:rPr lang="en-US" sz="2400" dirty="0">
                  <a:solidFill>
                    <a:schemeClr val="tx1"/>
                  </a:solidFill>
                </a:rPr>
                <a:t>, breaks = 20) 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(v=28,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6101583" cy="1341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</a:rPr>
              <a:t>qc_mito = colData(spe)$subsets_mito_percent &gt; 28</a:t>
            </a:r>
          </a:p>
          <a:p>
            <a:pPr>
              <a:lnSpc>
                <a:spcPct val="150000"/>
              </a:lnSpc>
            </a:pPr>
            <a:r>
              <a:rPr lang="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colData(spe)$qc_mito = </a:t>
            </a:r>
            <a:r>
              <a:rPr lang="it" sz="2400" dirty="0">
                <a:solidFill>
                  <a:schemeClr val="tx1"/>
                </a:solidFill>
              </a:rPr>
              <a:t>qc_mito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466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over threshold as TRUE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B958-0CA4-1941-A552-3B70324D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94229B-6732-EE42-8248-F07042F300F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EF24-BEE0-1C44-A9D9-433B8C4AE9D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AEAB2-9F83-8744-833B-A8A1926CB0B2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F07B7-7946-7F4C-9A81-D46BD53F51A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AE42D-E643-CE49-AD10-91281A8AC92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6E3CB-BE7A-3844-9420-F59DCE009EAD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A72B1-3962-4343-993C-711DDC5BB09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52786-214E-0D49-9189-E3824D8BB33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9C9A99-E463-D448-A1CE-82F49736795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3F0096-3090-1047-9AB4-C7EFD1712D1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D9914A-16DA-5B41-AFE4-3F21A613E68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CC962-CB3B-8049-989B-B1C01B91E77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4A387E-1D69-6A4B-85F5-1B4BDBBB5F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140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# expressed gene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33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)$detected, breaks = 20)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(v=400,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5902897" cy="1817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qc_detected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colData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spe</a:t>
            </a:r>
            <a:r>
              <a:rPr lang="en-US" sz="2400" dirty="0">
                <a:solidFill>
                  <a:schemeClr val="tx1"/>
                </a:solidFill>
              </a:rPr>
              <a:t>)$detected &lt; 400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qc_detected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qc_detected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670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under threshold as 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C88C3-F845-014F-93E4-3CFF0ADE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A4410-DE7D-5147-A4F7-30FA5FF5EA1C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2992-DC8F-3746-9499-869B97A0604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B8EA6-F75A-9B4D-A055-91DF9927FF88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FAB0D-CEDF-FB45-9FC9-981B05EBE56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67D55-7A91-4449-B6F5-6FFBE16D7FB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E3A3D-690C-2740-BC17-8509CD65DFC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8D475-015E-9844-BE1A-4BB3635142C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A92358-5F78-C141-BCAD-FE9D81D5C03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08244-44A6-914C-BF65-CEF0313D4AE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614805-ADAD-2548-9D55-A7230073C39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93AD06-AD66-784A-88E6-C1D1289EC56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C978DB-26FC-B14F-8180-89A0DAAFCCD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08651E-4F85-E24F-BCC4-6824143C77C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# cells per spot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34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dirty="0" err="1">
                  <a:solidFill>
                    <a:schemeClr val="tx1"/>
                  </a:solidFill>
                </a:rPr>
                <a:t>hist</a:t>
              </a:r>
              <a:r>
                <a:rPr lang="en-US" sz="2300" dirty="0">
                  <a:solidFill>
                    <a:schemeClr val="tx1"/>
                  </a:solidFill>
                </a:rPr>
                <a:t>(</a:t>
              </a:r>
              <a:r>
                <a:rPr lang="en-US" sz="2300" dirty="0" err="1">
                  <a:solidFill>
                    <a:schemeClr val="tx1"/>
                  </a:solidFill>
                </a:rPr>
                <a:t>colData</a:t>
              </a:r>
              <a:r>
                <a:rPr lang="en-US" sz="2300" dirty="0">
                  <a:solidFill>
                    <a:schemeClr val="tx1"/>
                  </a:solidFill>
                </a:rPr>
                <a:t>(</a:t>
              </a:r>
              <a:r>
                <a:rPr lang="en-US" sz="2300" dirty="0" err="1">
                  <a:solidFill>
                    <a:schemeClr val="tx1"/>
                  </a:solidFill>
                </a:rPr>
                <a:t>spe</a:t>
              </a:r>
              <a:r>
                <a:rPr lang="en-US" sz="2300" dirty="0">
                  <a:solidFill>
                    <a:schemeClr val="tx1"/>
                  </a:solidFill>
                </a:rPr>
                <a:t>)$</a:t>
              </a:r>
              <a:r>
                <a:rPr lang="en-US" sz="2300" dirty="0" err="1">
                  <a:solidFill>
                    <a:schemeClr val="tx1"/>
                  </a:solidFill>
                </a:rPr>
                <a:t>cell_count</a:t>
              </a:r>
              <a:r>
                <a:rPr lang="en-US" sz="2300" dirty="0">
                  <a:solidFill>
                    <a:schemeClr val="tx1"/>
                  </a:solidFill>
                </a:rPr>
                <a:t>, breaks = 20)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(v=10,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5902897" cy="193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qc_cell_count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colData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spe</a:t>
            </a:r>
            <a:r>
              <a:rPr lang="en-US" sz="2400" dirty="0">
                <a:solidFill>
                  <a:schemeClr val="tx1"/>
                </a:solidFill>
              </a:rPr>
              <a:t>)$</a:t>
            </a:r>
            <a:r>
              <a:rPr lang="en-US" sz="2400" dirty="0" err="1">
                <a:solidFill>
                  <a:schemeClr val="tx1"/>
                </a:solidFill>
              </a:rPr>
              <a:t>cell_count</a:t>
            </a:r>
            <a:r>
              <a:rPr lang="en-US" sz="2400" dirty="0">
                <a:solidFill>
                  <a:schemeClr val="tx1"/>
                </a:solidFill>
              </a:rPr>
              <a:t> &gt; 10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qc_cell_count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qc_cell_count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466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over threshold as TRUE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3C905-D26B-1A46-8DC4-E77F4590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E54B2-6921-154A-8329-B44D8ADCA375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CD898-AAE9-8D40-9EAF-50D6F43CA2A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29AAA-0DBB-6C41-AADB-B81EB47A7D6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1A69B-BDF2-BC4E-9F8D-A14B45CA3067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FFAC5-2727-E343-83C1-362E67A916A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E340A-893D-DD40-AC8E-5A8FFD277C8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8102-253A-4C45-B758-ACEF1748FA5C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50E29-C614-0C4D-ABBA-C60E4F7726F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FB4A83-C631-C445-930F-0F608083347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CC99-F8F3-C449-8DDC-DD3F0C413E29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5E8C04-70D9-4241-BC86-BB52176AFC0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D95C20-8D20-0C4D-B648-D47472375AA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339B91-E127-854B-9FE9-04453DCF25F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3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Remove low quality spots </a:t>
            </a:r>
            <a:r>
              <a:rPr lang="en-US" sz="2500" dirty="0"/>
              <a:t>(labeled TRUE)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35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482137"/>
            <a:chOff x="459049" y="1305064"/>
            <a:chExt cx="11106418" cy="148213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11106418" cy="1032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discard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qc_lib_size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qc_detected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qc_cell_count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)$discard = discard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42819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Label spots with low quality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982A38-ECC7-4246-8998-707E7D65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72" y="2935782"/>
            <a:ext cx="3951528" cy="3546619"/>
          </a:xfrm>
          <a:prstGeom prst="rect">
            <a:avLst/>
          </a:prstGeom>
        </p:spPr>
      </p:pic>
      <p:sp>
        <p:nvSpPr>
          <p:cNvPr id="13" name="직사각형 5">
            <a:extLst>
              <a:ext uri="{FF2B5EF4-FFF2-40B4-BE49-F238E27FC236}">
                <a16:creationId xmlns:a16="http://schemas.microsoft.com/office/drawing/2014/main" id="{4DFD0470-234C-3945-9D39-0575E8DDC296}"/>
              </a:ext>
            </a:extLst>
          </p:cNvPr>
          <p:cNvSpPr/>
          <p:nvPr/>
        </p:nvSpPr>
        <p:spPr>
          <a:xfrm>
            <a:off x="410817" y="3790463"/>
            <a:ext cx="6791172" cy="642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plotQC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type = "spots", discard = "discard")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A795B-22A7-8648-A728-3E0330912F0B}"/>
              </a:ext>
            </a:extLst>
          </p:cNvPr>
          <p:cNvSpPr/>
          <p:nvPr/>
        </p:nvSpPr>
        <p:spPr>
          <a:xfrm>
            <a:off x="410817" y="3340891"/>
            <a:ext cx="4373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Check spots to be discarded</a:t>
            </a: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D44265BE-86A1-334F-ACF2-5FD7FA9127B7}"/>
              </a:ext>
            </a:extLst>
          </p:cNvPr>
          <p:cNvSpPr/>
          <p:nvPr/>
        </p:nvSpPr>
        <p:spPr>
          <a:xfrm>
            <a:off x="410817" y="5392288"/>
            <a:ext cx="6791172" cy="642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= spe[, !colData(spe)$discard]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DA486-C4B0-4E4A-BC1D-D2C14143B97F}"/>
              </a:ext>
            </a:extLst>
          </p:cNvPr>
          <p:cNvSpPr/>
          <p:nvPr/>
        </p:nvSpPr>
        <p:spPr>
          <a:xfrm>
            <a:off x="410817" y="4942716"/>
            <a:ext cx="3961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Remove low quality spots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7960B-6228-2149-A126-CB61F24E793F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21D38-BFC7-D543-90D3-6CB72AA2C6F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0A04C-794C-6448-B907-BC40B146B52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9ED2A-AB61-B34A-8C54-DFF799A38FB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EC523-22A7-B348-93AB-4680716C8A99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17C8CD-206F-D845-AB36-567548DA9F3E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94E1-0F6A-BE47-8AEA-FA0D2D0E81A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390D3-B83E-BB47-A3C3-2BFDDA4875DB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129D-6BB4-4E4F-906E-87B353F2AD7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B20B0B-F847-904C-BF63-9E71ECCCF14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8A6908-2ECE-3743-96F3-68E3F914BCC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145671-E01F-2343-B49E-89A2E37C2FB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4394C6-60FE-B24F-AE87-575DBD70EED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2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Normlization</a:t>
            </a:r>
            <a:r>
              <a:rPr lang="en-US" dirty="0"/>
              <a:t> – </a:t>
            </a:r>
            <a:r>
              <a:rPr lang="en-US" sz="2800" dirty="0"/>
              <a:t>Log transformation with the library size factors methodology </a:t>
            </a:r>
            <a:endParaRPr lang="en-KR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36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699851"/>
            <a:chOff x="459049" y="1305064"/>
            <a:chExt cx="11106418" cy="1699851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25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computeLibraryFactors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logNormCounts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069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Calculate </a:t>
              </a:r>
              <a:r>
                <a:rPr lang="en-US" sz="2400" b="1" dirty="0" err="1"/>
                <a:t>logcounts</a:t>
              </a:r>
              <a:endParaRPr lang="en-US" sz="24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316AF1-0EB4-384A-94AB-5D2FA8B27D45}"/>
              </a:ext>
            </a:extLst>
          </p:cNvPr>
          <p:cNvSpPr txBox="1"/>
          <p:nvPr/>
        </p:nvSpPr>
        <p:spPr>
          <a:xfrm>
            <a:off x="410817" y="3174999"/>
            <a:ext cx="620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Normalized count = log((counts/</a:t>
            </a:r>
            <a:r>
              <a:rPr lang="en-US" sz="2000" dirty="0" err="1"/>
              <a:t>librarysizefactor</a:t>
            </a:r>
            <a:r>
              <a:rPr lang="en-US" sz="2000" dirty="0"/>
              <a:t>) + 1)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66AF1-9E5C-6E4F-9E50-75B3212EB65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05BC0-D4D5-834F-8923-2824D51D02D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070B4-ADBB-B644-B3CA-334F8F4F6201}"/>
              </a:ext>
            </a:extLst>
          </p:cNvPr>
          <p:cNvSpPr txBox="1"/>
          <p:nvPr/>
        </p:nvSpPr>
        <p:spPr>
          <a:xfrm>
            <a:off x="2685740" y="0"/>
            <a:ext cx="12891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D3BE4-94DF-314A-8E87-2864DF9E37C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86CA3-EAE2-9245-9F41-7538665DD68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C41CD-F3C4-C842-BABE-D2D64EB112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E640E5-9687-B14D-B678-B0E8964AB2A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0AD855-35D4-6F43-9CAC-69CF0DDD2BA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D655EB-07B2-434C-819F-830ADD9A1CA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423E0-F580-7948-A9D3-4824BA483FD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441515-AADE-7D41-BA61-46C638AA88F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AF3EAE-620F-E74C-B039-72B0717C087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A56F2A-C05E-994B-9983-552409F3108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974875" y="146194"/>
            <a:ext cx="410981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64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86713"/>
            <a:ext cx="11198085" cy="785184"/>
          </a:xfrm>
        </p:spPr>
        <p:txBody>
          <a:bodyPr/>
          <a:lstStyle/>
          <a:p>
            <a:r>
              <a:rPr lang="en-US" dirty="0"/>
              <a:t>Feature Selection – Remove Mitochondrial genes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identify a set of top highly variable genes (HVGs) to define cell types. We use methods from scran, </a:t>
            </a:r>
            <a:r>
              <a:rPr lang="en-US" b="1" dirty="0"/>
              <a:t>treating spots as equivalent to single cells</a:t>
            </a:r>
            <a:r>
              <a:rPr lang="en-US" dirty="0"/>
              <a:t>, and considering only molecular features (gene expression). We first filter out mitochondrial genes, since these genes are very highly expressed and not of main biological interest here.</a:t>
            </a:r>
            <a:endParaRPr lang="d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37</a:t>
            </a:fld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52A6EC9A-E0A6-B873-FBFF-92DAB14CCD9A}"/>
              </a:ext>
            </a:extLst>
          </p:cNvPr>
          <p:cNvSpPr/>
          <p:nvPr/>
        </p:nvSpPr>
        <p:spPr>
          <a:xfrm>
            <a:off x="410817" y="3689197"/>
            <a:ext cx="11106418" cy="1019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[!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is_mito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]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33475-7406-9591-F09C-86472396570C}"/>
              </a:ext>
            </a:extLst>
          </p:cNvPr>
          <p:cNvSpPr/>
          <p:nvPr/>
        </p:nvSpPr>
        <p:spPr>
          <a:xfrm>
            <a:off x="410817" y="3239626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Remove mitochondrial genes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FB441-2C67-3140-8B51-E58D2D77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" b="646"/>
          <a:stretch/>
        </p:blipFill>
        <p:spPr>
          <a:xfrm>
            <a:off x="410817" y="4784411"/>
            <a:ext cx="2332383" cy="638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C87F6-04DE-E445-AA4C-FFDBAAB02041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51E69-C5E7-D340-9608-D7C20F4BE1BD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D1588-F44C-3A47-BDD4-7881DE3F8A3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05991-748C-B04B-827D-17B95249FE22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4C5A-70F2-3D4C-8ACA-C4DD440D9F5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E8D73-6398-824B-928B-529B01B7C8C2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D7E31-D6FB-3545-A5A7-A1BBDD62E93E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204AB-BDC0-7F46-BDED-E5064E90E76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D4041-B78E-144A-BC88-FBADA41473C2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BAFD77-985C-9741-A9AD-71C934A8BE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B3E64-8A3F-C243-AFC1-1D3E86521C3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6FC3B3-F8A6-7A48-89E7-D624C980BC0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DF1B56-A15B-0F45-8193-EE841270E8E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19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 – Mean-variance relationship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38</a:t>
            </a:fld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52A6EC9A-E0A6-B873-FBFF-92DAB14CCD9A}"/>
              </a:ext>
            </a:extLst>
          </p:cNvPr>
          <p:cNvSpPr/>
          <p:nvPr/>
        </p:nvSpPr>
        <p:spPr>
          <a:xfrm>
            <a:off x="410817" y="1715912"/>
            <a:ext cx="6399057" cy="33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modelGeneVar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= metadata(dec)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fit$mean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fit$var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"mean of log-expression",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"variance of log-expression")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fit$trend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(x), col = "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dodgerblue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add = TRUE,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2)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top_hvgs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getTopHVGs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dec</a:t>
            </a:r>
            <a:r>
              <a:rPr lang="en-US" sz="2400" dirty="0">
                <a:solidFill>
                  <a:schemeClr val="tx1"/>
                </a:solidFill>
              </a:rPr>
              <a:t>, prop = 0.1)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33475-7406-9591-F09C-86472396570C}"/>
              </a:ext>
            </a:extLst>
          </p:cNvPr>
          <p:cNvSpPr/>
          <p:nvPr/>
        </p:nvSpPr>
        <p:spPr>
          <a:xfrm>
            <a:off x="410817" y="1266341"/>
            <a:ext cx="6628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Fit and visualize mean-variance relationship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F6297-D065-8541-B5C3-720C89A6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7"/>
          <a:stretch/>
        </p:blipFill>
        <p:spPr>
          <a:xfrm>
            <a:off x="6926195" y="1715912"/>
            <a:ext cx="4998181" cy="411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6C06C0-F48C-9D47-B02D-DA1976CD2708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43AE9-53DD-0F45-ACF7-389DBFA2FF0C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D8F69-164A-CB47-A623-DAF44075F98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1D678-772F-8744-A570-EB35E6D99DA6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2D8EC-D0FE-C14D-A15F-3835311418B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E47F3-DEE3-8F4C-BFCA-A167870FFDC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E3858-0DEC-034D-B043-7C898E722FE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818474-0DC4-6B4F-9336-7795E52F0B4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767CD-7099-0D45-A0C1-50962C906FA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D6CC5A-2E06-5242-8468-F7378B428DF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0FBFE5-CE28-374E-A894-EC9450146A9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4742FC-42AE-4345-8937-42F80AFEABE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4C73B4-3720-C642-85CF-59D1B1BB382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1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using </a:t>
            </a:r>
            <a:r>
              <a:rPr lang="en-US" dirty="0" err="1"/>
              <a:t>nnSVG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39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/>
          <a:lstStyle/>
          <a:p>
            <a:r>
              <a:rPr lang="en-US" dirty="0"/>
              <a:t>Run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nnSVG</a:t>
            </a:r>
            <a:r>
              <a:rPr lang="en-US" dirty="0"/>
              <a:t> to identify a set of top spatially variable genes (SVGs) instead of HVGs.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We will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run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nnSVG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using a </a:t>
            </a:r>
            <a:r>
              <a:rPr lang="en-US" b="0" i="0" u="sng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small subset of the dataset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faster runtime.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For a full analysis, it takes around 45 minutes for one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Visium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slide on a standard laptop using multiple cores.</a:t>
            </a:r>
            <a:endParaRPr lang="en-US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7" y="3647661"/>
            <a:ext cx="6159316" cy="495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4985C-9C93-B94E-AFFC-CA64E3A4C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4938C-D404-B84B-ACB0-41C8413E97C8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37EB3-D4EB-BE4D-A6BE-78DC53670CB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0982-F190-2E40-93F5-083E531E7CD4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0ED77-669D-C44E-8AB2-F172CA177876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6048BA-CCD2-EB4A-ACAD-EA3E6078971A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E838D-2C08-3A4A-963F-214EBA91B66C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F40E6-8C3F-4B47-900B-973D4157E35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32115-788F-9D46-A1F9-9FDDF90666A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47E14D-EADB-6548-9668-60FA1D9E235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10C80D-7F7E-7B42-B2DA-DEFD25585D7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28F4A4-C41A-6549-B2ED-73572318E5B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358674-4AB1-0E47-B4BA-59944C215DA3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09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R and 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used widely in biological research, and provides a solid platform for beginner scientific programmers. </a:t>
            </a:r>
          </a:p>
          <a:p>
            <a:r>
              <a:rPr lang="en-US" dirty="0"/>
              <a:t>Many graphing and statistical operations are built right into the language.</a:t>
            </a:r>
          </a:p>
          <a:p>
            <a:r>
              <a:rPr lang="en-US" dirty="0"/>
              <a:t>It’s free and open-source.</a:t>
            </a:r>
          </a:p>
          <a:p>
            <a:r>
              <a:rPr lang="en-US" dirty="0"/>
              <a:t>It runs on all major operating systems.</a:t>
            </a:r>
          </a:p>
          <a:p>
            <a:r>
              <a:rPr lang="en-US" dirty="0"/>
              <a:t>R is the most common statistics platform in genomics. And easy to use.</a:t>
            </a:r>
          </a:p>
          <a:p>
            <a:r>
              <a:rPr lang="en-US" dirty="0"/>
              <a:t>Bioconductor uses the R statistical programming language, and is open source and open development.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</a:t>
            </a:fld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979E1-9B0F-995E-A12D-C59C74F1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95" y="4951888"/>
            <a:ext cx="1261036" cy="983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D3756-2058-CCD1-FD96-9F7024E5C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432" y="4951888"/>
            <a:ext cx="2804147" cy="979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D2029-B50D-D8EF-9798-D7B433E8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80" y="4951888"/>
            <a:ext cx="3395703" cy="979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92442-01B6-4B27-D031-61BDA5D26BF2}"/>
              </a:ext>
            </a:extLst>
          </p:cNvPr>
          <p:cNvSpPr txBox="1"/>
          <p:nvPr/>
        </p:nvSpPr>
        <p:spPr>
          <a:xfrm>
            <a:off x="410817" y="5985904"/>
            <a:ext cx="499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https://datacarpentry.org/semester-biology/about/why-r/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www.bioconductor.org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endParaRPr lang="en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Subsampling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40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784994"/>
            <a:ext cx="5075582" cy="1644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100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 = sample(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(n), n)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[, ix]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266341"/>
            <a:ext cx="4544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Subsample random 100 spots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0D982-D98D-F64D-B4D9-90CC2EA5583B}"/>
              </a:ext>
            </a:extLst>
          </p:cNvPr>
          <p:cNvSpPr/>
          <p:nvPr/>
        </p:nvSpPr>
        <p:spPr>
          <a:xfrm>
            <a:off x="410817" y="3485988"/>
            <a:ext cx="688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Filter low-expressed and mitochondrial genes</a:t>
            </a: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083BEED3-0DBC-7747-857F-2C379455E4BC}"/>
              </a:ext>
            </a:extLst>
          </p:cNvPr>
          <p:cNvSpPr/>
          <p:nvPr/>
        </p:nvSpPr>
        <p:spPr>
          <a:xfrm>
            <a:off x="410818" y="4004641"/>
            <a:ext cx="11277598" cy="96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filter_genes_ncounts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filter_genes_pcspots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840A2-C1C4-D84C-9EB3-FCF4EC2E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2"/>
          <a:stretch/>
        </p:blipFill>
        <p:spPr>
          <a:xfrm>
            <a:off x="410817" y="5024099"/>
            <a:ext cx="11112500" cy="110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FFA9E3-A33D-0942-8C89-CA693F4A0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403C7-E182-BA40-AA03-2B3F2CF8D3D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962B6-CF44-884E-93EF-4A2E0E83719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D44F4-8ADB-CA47-8E31-4560A07E61F3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581D6-41EF-FE42-80A6-DD672D5B5B0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A302E-18E8-B942-A0C4-56B0B648E3B1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809A82-7A1C-ED47-AB9B-6455F9F85DC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1561F1-6650-1641-98E2-2D367F99C6C0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9D1D5E-A508-9348-BE50-4BE7C5AE84A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F73867-B7F2-654F-88D7-C3D9FF3CDAD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A1E404-3A49-B842-B095-A2D2A53CAEB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5E642C-CAB7-D949-B7F1-B1214727AA5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66952B-CFE9-2141-B834-0740263A084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67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run </a:t>
            </a:r>
            <a:r>
              <a:rPr lang="en-US" dirty="0" err="1"/>
              <a:t>nnSVG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41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618740"/>
            <a:ext cx="633993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logNormCounts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100087"/>
            <a:ext cx="9312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Re-calculate log counts after filtering using library size factors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0D982-D98D-F64D-B4D9-90CC2EA5583B}"/>
              </a:ext>
            </a:extLst>
          </p:cNvPr>
          <p:cNvSpPr/>
          <p:nvPr/>
        </p:nvSpPr>
        <p:spPr>
          <a:xfrm>
            <a:off x="410817" y="2168267"/>
            <a:ext cx="189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Run </a:t>
            </a:r>
            <a:r>
              <a:rPr lang="en-US" sz="2400" b="1" dirty="0" err="1"/>
              <a:t>nnSVG</a:t>
            </a:r>
            <a:endParaRPr lang="en-US" sz="2400" b="1" dirty="0"/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083BEED3-0DBC-7747-857F-2C379455E4BC}"/>
              </a:ext>
            </a:extLst>
          </p:cNvPr>
          <p:cNvSpPr/>
          <p:nvPr/>
        </p:nvSpPr>
        <p:spPr>
          <a:xfrm>
            <a:off x="410818" y="2686919"/>
            <a:ext cx="7231760" cy="1090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n_threads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747020-6348-504F-A0C2-00DA7A49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834725"/>
            <a:ext cx="8768809" cy="2694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532ED-B5A0-8846-B7CA-FB5917AAB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B8482-A534-BE4D-834A-CF2B8D095A9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0A231-8E03-A940-993D-A26550C09CE8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647DD-72CB-F245-A92A-C5ECC2694227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8BEC-872F-304D-B2AB-62B56019EFB4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52705-7EF9-3E45-9E02-CDEAE8C8BB91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7F16D-9177-DA43-BB84-89BB7B86787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A4D673-4166-B24B-A5AF-1261D92E8E7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F84B5-E586-E34F-B3E2-D0A8AB243F0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4C4A-79B9-F84C-9E28-E8BD0A729C6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FF7E0-535C-214A-B42E-D8E6A621CF4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5DF78-CD7E-6F4D-BB79-CF1009D4779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FC5DF3-59AF-2346-9CF8-8DFAD26A7D9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3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results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42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693018"/>
            <a:ext cx="633993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padj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0.05)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196068"/>
            <a:ext cx="4251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Number of significant SVGs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61051-C9C9-734D-A65F-18D745AD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159618"/>
            <a:ext cx="4495800" cy="95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6B934-ABD1-9E40-A71D-DA295256B4C6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3B9D-F82F-4248-8C8F-364B2BA2DA7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84929-AA8C-C947-A53F-FF2FBF77D490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9C913-D9AF-A446-9E59-1F3E2C3038A8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44DBF-5106-AA45-8669-E0DD5FBE1C40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757D7-4E27-4040-A74E-BA15A0922A2D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A1D24-9B5F-7E46-B50E-582B4E0EA9B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7D1D6-B9E9-6D4E-8CAB-8E112B54D13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2194A-0DFC-CD43-B94F-EED7025377D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427B17-D979-B747-8C76-8E54BE2F9ED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7E74F3-E790-934A-9F96-2CC1B97A98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E64C15-6072-3A4F-B33C-6A3B673468C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037A98-6098-EB4F-A4B0-E90BDA3164C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03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results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43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461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)[order(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)$rank)[1:6],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3533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Results for top n SVGs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AA87D-02B9-E144-AD4E-C2DB3291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084113"/>
            <a:ext cx="7133440" cy="4244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DCA43-BAEA-8D48-81D7-BBF371219E8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50253-91BC-4D40-A1E9-A72532E4975C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5FF75-DFAA-3B4B-B76C-E62821141DD3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62A64-76C7-1B4F-AE3B-5B3CCA878E52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47C19-9EDA-6F46-B77B-7DC4FF6E49C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04242-4977-1141-BAF1-EA2F96FB8002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0F2CF-B7D4-4446-BFD7-98D0DF923735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45E56F-5FF6-A14A-B527-C4CAD658B4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EF9D31-E6E2-B741-9187-E473E2C526B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A792E-965E-4C42-BE11-820B58921DF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21BCA-8050-1542-A355-74F4765F92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AF5C37-0D67-E840-A8AD-489AA1119FD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D77205-40B7-9A49-8F62-244DAA90954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09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44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/>
          <a:lstStyle/>
          <a:p>
            <a:r>
              <a:rPr lang="en-US" dirty="0"/>
              <a:t>To reduce noise and to improve computational efficiency, we will run </a:t>
            </a:r>
            <a:r>
              <a:rPr lang="en-US" b="1" dirty="0"/>
              <a:t>principal component analysis (PCA)</a:t>
            </a:r>
            <a:r>
              <a:rPr lang="en-US" dirty="0"/>
              <a:t> on the set of top HVGs.</a:t>
            </a:r>
          </a:p>
          <a:p>
            <a:r>
              <a:rPr lang="en-US" dirty="0"/>
              <a:t>We will retain the top 50 </a:t>
            </a:r>
            <a:r>
              <a:rPr lang="en-US" b="1" dirty="0"/>
              <a:t>principal components (PCs)</a:t>
            </a:r>
            <a:r>
              <a:rPr lang="en-US" dirty="0"/>
              <a:t> for further downstream analysis</a:t>
            </a:r>
          </a:p>
          <a:p>
            <a:r>
              <a:rPr lang="en-US" dirty="0"/>
              <a:t>We also run </a:t>
            </a:r>
            <a:r>
              <a:rPr lang="en-US" b="1" dirty="0"/>
              <a:t>Uniform Manifold Approximation and Projection for Dimension Reduction (UMAP) </a:t>
            </a:r>
            <a:r>
              <a:rPr lang="en-US" dirty="0"/>
              <a:t>on the set of top 50 PCs and retain the top 2 UMAP components for visualization purposes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C0E59-FE06-0246-A1D9-74A20E876CE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4F8D2-4B7D-0549-B11C-5DCF1A12611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B374A-BF3F-094F-82C9-F931A89D530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EE387-33CB-A14E-8203-9EB367A2849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71133-EB12-7A41-931A-E6CE8D9D6F19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6166-6294-7540-B936-3338A0987259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B125D-DE46-F844-815A-2C4D168C0587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D3C084-50E7-D94A-9BA7-96F339E18F8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94BF0F-E36A-284B-9BE8-E3D9A9B0A64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73EDDC-D7CC-7B44-BE06-3B4EEDD362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4176-21FC-024B-B9B6-1E5DDB8ACF2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443707-A16B-A64C-873E-520A23E4779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9886D6-D2A8-034C-9ECF-121741E6D83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10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Dimensionality reduction?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45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325657"/>
            <a:ext cx="11469576" cy="1895438"/>
          </a:xfrm>
        </p:spPr>
        <p:txBody>
          <a:bodyPr>
            <a:normAutofit/>
          </a:bodyPr>
          <a:lstStyle/>
          <a:p>
            <a:r>
              <a:rPr lang="en-US" dirty="0"/>
              <a:t>Dimension increases as genes (features) are added. – </a:t>
            </a:r>
            <a:r>
              <a:rPr lang="en-US" i="1" dirty="0"/>
              <a:t>“curse of dimensionality”</a:t>
            </a:r>
          </a:p>
          <a:p>
            <a:r>
              <a:rPr lang="en-US" dirty="0"/>
              <a:t>Not all genes are important to classify the cells into meaningful clusters.</a:t>
            </a:r>
          </a:p>
          <a:p>
            <a:r>
              <a:rPr lang="en-US" dirty="0"/>
              <a:t>Need to reduce the number of features to the most relevant ones in simple terms.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92B79E-6ECD-7949-BBFA-4EDFF59C4AE6}"/>
              </a:ext>
            </a:extLst>
          </p:cNvPr>
          <p:cNvGrpSpPr/>
          <p:nvPr/>
        </p:nvGrpSpPr>
        <p:grpSpPr>
          <a:xfrm>
            <a:off x="147645" y="2950334"/>
            <a:ext cx="11732749" cy="3542539"/>
            <a:chOff x="147646" y="1913389"/>
            <a:chExt cx="11732749" cy="35425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279681-6BAD-C144-A6CE-43F28D679935}"/>
                </a:ext>
              </a:extLst>
            </p:cNvPr>
            <p:cNvGrpSpPr/>
            <p:nvPr/>
          </p:nvGrpSpPr>
          <p:grpSpPr>
            <a:xfrm>
              <a:off x="147646" y="3252589"/>
              <a:ext cx="3403235" cy="864138"/>
              <a:chOff x="838553" y="1968647"/>
              <a:chExt cx="4327546" cy="10988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98427C5-4544-1348-AFB0-7C4CD17C7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265" y="2630692"/>
                <a:ext cx="366835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C2DA3-82B2-6343-9414-CDC6D61295D6}"/>
                  </a:ext>
                </a:extLst>
              </p:cNvPr>
              <p:cNvSpPr txBox="1"/>
              <p:nvPr/>
            </p:nvSpPr>
            <p:spPr>
              <a:xfrm>
                <a:off x="1457681" y="2656548"/>
                <a:ext cx="2991525" cy="4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dirty="0"/>
                  <a:t>Gene 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15BAC-D54B-ED48-BE8B-805492840F77}"/>
                  </a:ext>
                </a:extLst>
              </p:cNvPr>
              <p:cNvSpPr txBox="1"/>
              <p:nvPr/>
            </p:nvSpPr>
            <p:spPr>
              <a:xfrm>
                <a:off x="838553" y="2656547"/>
                <a:ext cx="56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Min</a:t>
                </a:r>
                <a:endParaRPr lang="en-KR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17A665-01B6-854C-ACB2-70C9620B5D16}"/>
                  </a:ext>
                </a:extLst>
              </p:cNvPr>
              <p:cNvSpPr txBox="1"/>
              <p:nvPr/>
            </p:nvSpPr>
            <p:spPr>
              <a:xfrm>
                <a:off x="4517593" y="2656546"/>
                <a:ext cx="648506" cy="352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6EF91D-7C73-9046-AD43-EB8B04CD4B19}"/>
                  </a:ext>
                </a:extLst>
              </p:cNvPr>
              <p:cNvSpPr/>
              <p:nvPr/>
            </p:nvSpPr>
            <p:spPr>
              <a:xfrm>
                <a:off x="1291388" y="1968647"/>
                <a:ext cx="484094" cy="48409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0DC1C2-8205-0146-80B0-D13498447F7F}"/>
                  </a:ext>
                </a:extLst>
              </p:cNvPr>
              <p:cNvSpPr/>
              <p:nvPr/>
            </p:nvSpPr>
            <p:spPr>
              <a:xfrm>
                <a:off x="1872301" y="1968647"/>
                <a:ext cx="484094" cy="4840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4B7FA27-1752-CE4C-8C2E-1BB4C1CC720A}"/>
                  </a:ext>
                </a:extLst>
              </p:cNvPr>
              <p:cNvSpPr/>
              <p:nvPr/>
            </p:nvSpPr>
            <p:spPr>
              <a:xfrm>
                <a:off x="2711396" y="1968647"/>
                <a:ext cx="484094" cy="4840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32ADCF-9A26-0D4E-B67C-D18727C81229}"/>
                  </a:ext>
                </a:extLst>
              </p:cNvPr>
              <p:cNvSpPr/>
              <p:nvPr/>
            </p:nvSpPr>
            <p:spPr>
              <a:xfrm>
                <a:off x="3249279" y="1968647"/>
                <a:ext cx="484094" cy="4840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97636DE-5547-9842-BC04-845EBDD1C297}"/>
                  </a:ext>
                </a:extLst>
              </p:cNvPr>
              <p:cNvSpPr/>
              <p:nvPr/>
            </p:nvSpPr>
            <p:spPr>
              <a:xfrm>
                <a:off x="4207159" y="1968647"/>
                <a:ext cx="484094" cy="48409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1901A60-A4D8-E246-B907-BF86D93952D0}"/>
                </a:ext>
              </a:extLst>
            </p:cNvPr>
            <p:cNvGrpSpPr/>
            <p:nvPr/>
          </p:nvGrpSpPr>
          <p:grpSpPr>
            <a:xfrm>
              <a:off x="4507158" y="2109485"/>
              <a:ext cx="3177683" cy="3150347"/>
              <a:chOff x="4507158" y="2162640"/>
              <a:chExt cx="3177683" cy="315034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B4DD50-C67D-4149-B1E6-1F2C6C28F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880" y="4971771"/>
                <a:ext cx="25612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BD8D2C-746B-8B46-9263-4F624265C061}"/>
                  </a:ext>
                </a:extLst>
              </p:cNvPr>
              <p:cNvSpPr txBox="1"/>
              <p:nvPr/>
            </p:nvSpPr>
            <p:spPr>
              <a:xfrm>
                <a:off x="5037164" y="4989822"/>
                <a:ext cx="20886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FD3A71-B460-2A4F-87A4-54C2D321F4DB}"/>
                  </a:ext>
                </a:extLst>
              </p:cNvPr>
              <p:cNvSpPr txBox="1"/>
              <p:nvPr/>
            </p:nvSpPr>
            <p:spPr>
              <a:xfrm>
                <a:off x="4507158" y="4989822"/>
                <a:ext cx="558982" cy="27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Min</a:t>
                </a:r>
                <a:endParaRPr lang="en-KR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F4CDB1-7F90-B04A-ADEE-BEFEB6813B81}"/>
                  </a:ext>
                </a:extLst>
              </p:cNvPr>
              <p:cNvSpPr txBox="1"/>
              <p:nvPr/>
            </p:nvSpPr>
            <p:spPr>
              <a:xfrm>
                <a:off x="7125858" y="4989824"/>
                <a:ext cx="5589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35D96EC-6099-1747-A1EE-065E40AEC787}"/>
                  </a:ext>
                </a:extLst>
              </p:cNvPr>
              <p:cNvSpPr/>
              <p:nvPr/>
            </p:nvSpPr>
            <p:spPr>
              <a:xfrm>
                <a:off x="4921058" y="2748020"/>
                <a:ext cx="337997" cy="3379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8F2E441-F773-3E46-AC68-EF51DF9DC50F}"/>
                  </a:ext>
                </a:extLst>
              </p:cNvPr>
              <p:cNvSpPr/>
              <p:nvPr/>
            </p:nvSpPr>
            <p:spPr>
              <a:xfrm>
                <a:off x="5326653" y="3693025"/>
                <a:ext cx="337997" cy="3379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DD8499B-3117-CF4A-8F73-1711DE72DA8C}"/>
                  </a:ext>
                </a:extLst>
              </p:cNvPr>
              <p:cNvSpPr/>
              <p:nvPr/>
            </p:nvSpPr>
            <p:spPr>
              <a:xfrm>
                <a:off x="5912512" y="4242793"/>
                <a:ext cx="337997" cy="337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A081C5-534B-B74B-B8E9-D28BD92D3B71}"/>
                  </a:ext>
                </a:extLst>
              </p:cNvPr>
              <p:cNvSpPr/>
              <p:nvPr/>
            </p:nvSpPr>
            <p:spPr>
              <a:xfrm>
                <a:off x="6288064" y="3513814"/>
                <a:ext cx="337997" cy="3379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42AED87-EF89-6F40-9DEB-68AB3D4DCFAF}"/>
                  </a:ext>
                </a:extLst>
              </p:cNvPr>
              <p:cNvSpPr/>
              <p:nvPr/>
            </p:nvSpPr>
            <p:spPr>
              <a:xfrm>
                <a:off x="6956860" y="2745870"/>
                <a:ext cx="337997" cy="3379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6554C35-B35D-714F-93E7-C56A2DC334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523177" y="3701008"/>
                <a:ext cx="25612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AA9996-CB88-B645-ADB6-9128EF4574DE}"/>
                  </a:ext>
                </a:extLst>
              </p:cNvPr>
              <p:cNvSpPr txBox="1"/>
              <p:nvPr/>
            </p:nvSpPr>
            <p:spPr>
              <a:xfrm>
                <a:off x="4538845" y="2162640"/>
                <a:ext cx="488654" cy="245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9FD674-0F7C-5B4D-8C19-433F8FB10CE9}"/>
                  </a:ext>
                </a:extLst>
              </p:cNvPr>
              <p:cNvSpPr txBox="1"/>
              <p:nvPr/>
            </p:nvSpPr>
            <p:spPr>
              <a:xfrm rot="16200000">
                <a:off x="3638310" y="3536050"/>
                <a:ext cx="20886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B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247BAFC-4E5F-0644-811B-142DC2DC1BA1}"/>
                </a:ext>
              </a:extLst>
            </p:cNvPr>
            <p:cNvGrpSpPr/>
            <p:nvPr/>
          </p:nvGrpSpPr>
          <p:grpSpPr>
            <a:xfrm>
              <a:off x="8323866" y="1913389"/>
              <a:ext cx="3556529" cy="3542539"/>
              <a:chOff x="7826987" y="2285604"/>
              <a:chExt cx="3556529" cy="3542539"/>
            </a:xfrm>
          </p:grpSpPr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35DF12CC-AD32-B044-A57C-6BFF25798E99}"/>
                  </a:ext>
                </a:extLst>
              </p:cNvPr>
              <p:cNvSpPr/>
              <p:nvPr/>
            </p:nvSpPr>
            <p:spPr>
              <a:xfrm rot="10800000">
                <a:off x="8050337" y="4706318"/>
                <a:ext cx="3333178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12F7B663-9B8B-E640-AE3B-C7BD904EFD48}"/>
                  </a:ext>
                </a:extLst>
              </p:cNvPr>
              <p:cNvSpPr/>
              <p:nvPr/>
            </p:nvSpPr>
            <p:spPr>
              <a:xfrm rot="10800000">
                <a:off x="8050338" y="2849968"/>
                <a:ext cx="3307829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DA4BB1A5-FE90-324A-832B-14537A04A4DD}"/>
                  </a:ext>
                </a:extLst>
              </p:cNvPr>
              <p:cNvSpPr/>
              <p:nvPr/>
            </p:nvSpPr>
            <p:spPr>
              <a:xfrm rot="5400000" flipH="1">
                <a:off x="7120126" y="3778143"/>
                <a:ext cx="2763744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3C3A70E7-1320-814E-A662-061A2DB4D647}"/>
                  </a:ext>
                </a:extLst>
              </p:cNvPr>
              <p:cNvSpPr/>
              <p:nvPr/>
            </p:nvSpPr>
            <p:spPr>
              <a:xfrm rot="5400000" flipH="1">
                <a:off x="9547948" y="3778143"/>
                <a:ext cx="2763744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16764A1-A9BC-4547-8623-B55830BB801B}"/>
                  </a:ext>
                </a:extLst>
              </p:cNvPr>
              <p:cNvGrpSpPr/>
              <p:nvPr/>
            </p:nvGrpSpPr>
            <p:grpSpPr>
              <a:xfrm>
                <a:off x="7826987" y="2285604"/>
                <a:ext cx="3531182" cy="3542539"/>
                <a:chOff x="8484535" y="2323238"/>
                <a:chExt cx="2722583" cy="2731339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B55F29C-D6F6-0E4A-A5A8-40803A85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8542" y="2323238"/>
                  <a:ext cx="0" cy="18693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C1D66C25-884A-D04F-A6EA-D2E3FAE9E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272451" y="3247278"/>
                  <a:ext cx="0" cy="18693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032EAEA-4D15-614C-ACCD-10DFF0C2F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84535" y="4192574"/>
                  <a:ext cx="862004" cy="86200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B047C9-687F-124E-8490-611380844EF0}"/>
                  </a:ext>
                </a:extLst>
              </p:cNvPr>
              <p:cNvSpPr txBox="1"/>
              <p:nvPr/>
            </p:nvSpPr>
            <p:spPr>
              <a:xfrm rot="18900000">
                <a:off x="7869425" y="4906593"/>
                <a:ext cx="9329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12E6D-ABAC-2640-96F6-C4323321C265}"/>
                  </a:ext>
                </a:extLst>
              </p:cNvPr>
              <p:cNvSpPr txBox="1"/>
              <p:nvPr/>
            </p:nvSpPr>
            <p:spPr>
              <a:xfrm>
                <a:off x="9107477" y="4685942"/>
                <a:ext cx="20886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B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EDA004D-23D3-EF46-9D2F-FE19AF228647}"/>
                  </a:ext>
                </a:extLst>
              </p:cNvPr>
              <p:cNvSpPr txBox="1"/>
              <p:nvPr/>
            </p:nvSpPr>
            <p:spPr>
              <a:xfrm rot="16200000">
                <a:off x="7747714" y="3332033"/>
                <a:ext cx="20886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C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B28574-098F-AB40-B042-A5C4107660D5}"/>
                  </a:ext>
                </a:extLst>
              </p:cNvPr>
              <p:cNvSpPr/>
              <p:nvPr/>
            </p:nvSpPr>
            <p:spPr>
              <a:xfrm>
                <a:off x="10958062" y="3204285"/>
                <a:ext cx="337997" cy="3379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4D66810-786C-D34C-ABD3-D1CD71EA4D41}"/>
                  </a:ext>
                </a:extLst>
              </p:cNvPr>
              <p:cNvSpPr/>
              <p:nvPr/>
            </p:nvSpPr>
            <p:spPr>
              <a:xfrm>
                <a:off x="9531254" y="3932654"/>
                <a:ext cx="337997" cy="3379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4981330-69D0-6D48-9816-CA098FDFAFFD}"/>
                  </a:ext>
                </a:extLst>
              </p:cNvPr>
              <p:cNvSpPr/>
              <p:nvPr/>
            </p:nvSpPr>
            <p:spPr>
              <a:xfrm>
                <a:off x="8907379" y="4143913"/>
                <a:ext cx="337997" cy="337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0F93A09-E595-184B-B3D5-6C70CA28B061}"/>
                  </a:ext>
                </a:extLst>
              </p:cNvPr>
              <p:cNvSpPr/>
              <p:nvPr/>
            </p:nvSpPr>
            <p:spPr>
              <a:xfrm>
                <a:off x="9876088" y="3256767"/>
                <a:ext cx="337997" cy="3379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B97023-0E14-F74C-B440-D3C6D212D3A6}"/>
                  </a:ext>
                </a:extLst>
              </p:cNvPr>
              <p:cNvSpPr/>
              <p:nvPr/>
            </p:nvSpPr>
            <p:spPr>
              <a:xfrm>
                <a:off x="10149604" y="4411791"/>
                <a:ext cx="337997" cy="3379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7B10F3C-4D02-1041-8AD6-D1D97519827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206FC5-8A16-9445-8F72-2825F726241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D65BF1-2E73-FE4F-8983-82B9073EF4E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E0553BD-5580-E543-B106-A4D6AFC6151D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BAEF78-53C5-7D42-817B-12DB5A5E31FF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3DE100-0341-B04B-8B5D-630F9430C32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791EA1-B69F-DD4B-BD7C-6FC3189C17D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1325CE6-A065-4E4F-910B-B08768516C67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65EB021-DA7B-5842-A179-98A28343A2A7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EFACB9B-66EE-0140-BE32-133588638EE7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D1FBCF-228C-D642-91E6-081D629C51F6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40C1F7-DAB0-CF4D-B690-A7E01400F2DE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6B8D227-6377-3540-80D9-30B179DCA71F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5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PCA and UMAP?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46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3"/>
            <a:ext cx="11198084" cy="5010408"/>
          </a:xfrm>
        </p:spPr>
        <p:txBody>
          <a:bodyPr/>
          <a:lstStyle/>
          <a:p>
            <a:r>
              <a:rPr lang="en-US" b="1" dirty="0"/>
              <a:t>PCA (Principal Component Analysis)</a:t>
            </a:r>
          </a:p>
          <a:p>
            <a:pPr lvl="1"/>
            <a:r>
              <a:rPr lang="en-US" dirty="0"/>
              <a:t>The axis that explains the maximum amount of variance in the training set is called the Principal Components.</a:t>
            </a:r>
          </a:p>
          <a:p>
            <a:r>
              <a:rPr lang="en-US" b="1" dirty="0"/>
              <a:t>UMAP (Uniform Manifold Approximation and Projection)</a:t>
            </a:r>
          </a:p>
          <a:p>
            <a:pPr lvl="1"/>
            <a:r>
              <a:rPr lang="en-US" dirty="0"/>
              <a:t>UMAP is a nonlinear dimensionality reduction method, it is very effective for visualizing clusters or groups of data points and their relative proximities.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2E9F61-97A5-0845-A54E-0C800D001BA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C2C314-0B15-0744-AB18-51A25ACF5BF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6650E9-5790-E443-8DEC-3B5846C6AD6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5B58B2-5962-8340-93E6-82A0CCA4EB3F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520781-3505-C74F-9A59-045BAA016948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A637-30AD-F546-8FFF-9545F9110B3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267C8F-A687-754B-9288-97C71569B0F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DA0305-89A7-3648-A3C9-F871F255F365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3F0929-2660-DE4F-8819-D07377719432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070E655-B5BE-3F43-B472-CA224D1EE2B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9CCB9E-70C3-5341-9561-6CCEC979057F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403356-40B8-8049-92F8-FAB8459B2C73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B4D5B4-DE2D-8342-8C2A-DC35BE1498A1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546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 - PCA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47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7"/>
            <a:ext cx="9350699" cy="1806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runPCA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subset_row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top_hvgs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"PCA"))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1AE90-E099-E64D-9AC3-289B013A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537938"/>
            <a:ext cx="6088296" cy="879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03BA1-04B8-024D-BC6C-0377AEC7B656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61810-C15A-E941-BBDD-C2ED8B5A48A3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12D71-3E41-EF48-9A4A-0F91AFD00C2B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550BD-7D85-0E42-BB27-A26E829327C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8588B-8551-5D47-9F6A-9FE5E08B285E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CB2C7-3FD7-6344-846B-3AB2A8DB553A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73ED9-4C88-874F-B21B-8110E610E90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393641-0B10-4C40-99A2-8EBCAE63194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652DC8-53D0-D14D-8158-EDC940284C1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D79D8A-C23C-B24F-BAD2-0924B1003AE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288BE9-308A-0C48-9CA7-828C0037F96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299044-CB4A-944F-A1CD-C2AAE20F5AA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DF484A-FA7B-E24F-8587-DEA8599B47D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85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 - UMAP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48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7"/>
            <a:ext cx="9350699" cy="2877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runUMAP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dimred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"PCA")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"UMAP"))</a:t>
            </a:r>
          </a:p>
          <a:p>
            <a:endParaRPr lang="en-US" sz="2400" i="1" dirty="0">
              <a:solidFill>
                <a:srgbClr val="60A0B0"/>
              </a:solidFill>
              <a:effectLst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# update column names for easier plotting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"UMAP")) = paste0("UMAP", 1:2)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7253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UMAP on top 50 Principal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B4493-EDF9-1F43-8B9F-8D9F4D3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" y="4506815"/>
            <a:ext cx="4870101" cy="728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0D2F6-5AF4-8F4A-BA9A-95B2056C9EE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7E03A-090E-A644-A3DF-55146FE2F46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EE53A-0344-6643-9A2F-FB92DA09CE0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F5DEF-3406-9149-BDE2-677D01E15C2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F18C4-36AE-5F4C-97F7-92DB03887573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CA544-B726-8141-97F0-C872E23D400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E9C0A-AF8F-8F4E-8179-3F4EF32C7D5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093E56-3A70-D049-8585-3E8BEF5EA1E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2A8CC2-46E4-904C-9CBD-C2E32C19873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4B75C2-1D6E-9442-AA66-14B5AD9BA27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FB5343-5827-1C49-806D-0C7BA38B0E1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D0F048-1BB7-6048-92FC-FA549E8B1CA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DBA1BB-7659-1544-985E-C209935B3A7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7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49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620964"/>
            <a:ext cx="9350699" cy="2649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 = 10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buildSNNGraph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k = k,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use.dimred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"PCA")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g_walk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igraph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cluster_walktrap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(g)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g_walk$membership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table(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colLabels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spe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factor(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clus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2159299"/>
            <a:ext cx="11319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Graph-based clustering and Store cluster labels in column 'label' in </a:t>
            </a:r>
            <a:r>
              <a:rPr lang="en-US" sz="2400" b="1" dirty="0" err="1"/>
              <a:t>colData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1C04-0A40-ED43-B352-C14EC7DAF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5270643"/>
            <a:ext cx="4525843" cy="121175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A3F88A-B3F7-7445-A75F-62852450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7"/>
            <a:ext cx="11198084" cy="935640"/>
          </a:xfrm>
        </p:spPr>
        <p:txBody>
          <a:bodyPr/>
          <a:lstStyle/>
          <a:p>
            <a:r>
              <a:rPr lang="en-US" dirty="0"/>
              <a:t>Perform clustering to define cell types.</a:t>
            </a:r>
          </a:p>
          <a:p>
            <a:r>
              <a:rPr lang="en-US" dirty="0"/>
              <a:t>Spots sharing common features are clustered.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96B23-F835-0F4E-82D7-9B1CF3A03D4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708EF-27A4-A941-919A-62006AD44CA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50623-B542-ED41-8BB2-47D991A32825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4B288-E6CF-3D40-AE28-35C02DD438A7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F88EE-E8BD-A140-85C4-4FB41C4F406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236358-CA3E-D14B-A7B8-D6110ABE087F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95616-57E2-9949-A990-2199D56D207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A4B14-3B8A-F941-8BA4-B1912E898DDF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CDCCFA-E047-6841-AB5B-BF9E30F8845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B5882F-C810-2D42-80D6-5CAEAC0CD868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FD850F2-8CD9-7143-ADDA-1A21C36C1981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BF6DFA-2D4F-0547-B164-04DAE5D684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89D8BB-86E1-B546-A1DB-CD09F8AF46F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8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Several ways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746900"/>
            <a:ext cx="3627782" cy="41395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Command 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</a:t>
            </a:fld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8CD9E-813F-9314-F1E2-B643DEF2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310096"/>
            <a:ext cx="3627783" cy="266770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6582D5-E52A-476A-5DA7-94059C702949}"/>
              </a:ext>
            </a:extLst>
          </p:cNvPr>
          <p:cNvSpPr txBox="1">
            <a:spLocks/>
          </p:cNvSpPr>
          <p:nvPr/>
        </p:nvSpPr>
        <p:spPr>
          <a:xfrm>
            <a:off x="4160354" y="1746900"/>
            <a:ext cx="3871291" cy="413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Graphical user interface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83D09-A1E9-001B-B5FB-931EE38AFBA6}"/>
              </a:ext>
            </a:extLst>
          </p:cNvPr>
          <p:cNvSpPr txBox="1">
            <a:spLocks/>
          </p:cNvSpPr>
          <p:nvPr/>
        </p:nvSpPr>
        <p:spPr>
          <a:xfrm>
            <a:off x="8153400" y="1746900"/>
            <a:ext cx="3627782" cy="413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Rstudio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25CB6C-D1C0-8D7A-863D-B56AB68C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54" y="2310096"/>
            <a:ext cx="3871291" cy="3125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08234B-670C-4BCB-F870-9A5BE079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39" y="2310096"/>
            <a:ext cx="3455503" cy="34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the clusters on the tissue slide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50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540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5790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spatial x-y coordinates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481C2-18B0-DD48-8CDE-5A8A80FA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1"/>
          <a:stretch/>
        </p:blipFill>
        <p:spPr>
          <a:xfrm>
            <a:off x="410816" y="2264776"/>
            <a:ext cx="4509053" cy="4120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EF596E-8B9E-0A4D-8999-12756760692F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80886-E88B-BC4B-83AB-435719831D9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5C583-C3EA-BF4E-903D-6718F6B42B5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D4917-317C-604C-876F-32AE38C09DE6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43579-CD98-8349-B938-A2F0193911B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5B2AE-45A0-6340-9E94-372EB0A0EFA2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6BEB0-1868-8D40-B0C3-2CE0D40A027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2370A4-C0C3-7948-959B-4E8F35FA18E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83DA5-10A1-B84D-B123-799E9B7B8D8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26819E-39DF-9D47-8BCA-58074556A30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880E4-D0AD-5C4A-9082-CE4DEEFC74A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CDE5E2-AD41-9941-854A-E28B8F8ACE3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D5FE9C-0F9D-0143-9907-4505AAB56CB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89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ground truth labels on the tissue slide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51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10303566" cy="544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ground_truth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ground truth in spatial x-y coordinates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827DF6-0A7E-4E4B-A6CD-2FBD1448D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"/>
          <a:stretch/>
        </p:blipFill>
        <p:spPr>
          <a:xfrm>
            <a:off x="410817" y="2250837"/>
            <a:ext cx="4817166" cy="4139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10E6FB-F1E7-6F41-999C-BAE1CB9590C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05148-B136-1544-9B73-43DF40A2FDC9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8FCA-F9EF-6342-8993-729F2CC369E2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F5AA2-BFBC-8345-BF63-93554A04A8D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2114A-04DE-2F45-87A6-C5D229B74DE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5E0F3-6164-984B-8B5E-EE8950737B03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A5690-84FC-EB47-9DBA-AFD1E3ECA7A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50BDBB-3456-B849-9B89-BFE930726AE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E3EDB1-1145-4C4D-971E-0230CEFD2E9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AAAD0F-8F5A-0542-852E-91139690457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D07557-71E0-1546-B264-1FC4E934D5C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7C229-D785-0541-BA47-0399F4BEDB6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045551-17B2-7641-8FD7-914BD3D712C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65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the clusters in UMAP reduced dimension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52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544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6434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UMAP reduced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F274E-B211-244B-A23D-010D7068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290434"/>
            <a:ext cx="5085522" cy="4191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BFB583-9E79-6E49-9B10-09EBFA789179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11A55-5BFD-0B43-8C57-19FF50436A0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33A9F-F664-8B4F-8652-1317D1C65EE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EEFBE-3D2B-064C-961D-2E6531F2AFE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F110F-0F29-CB4D-8968-C8BF337F1027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9068-D625-DD4C-9765-C5C6B34F52AB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CC8AB-7A9B-674E-B078-9C3D3F768B6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D0FD4-CFB7-6B43-98CD-16290DA148D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1F5C62-AA45-4D4C-A541-49E07FB1B45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7FFB83-EFA8-754A-818C-9EAC43DB770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5A933-E45B-1240-8073-85E8B114A6A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AB9A9-8CE0-9F40-B20B-5FD9EFDDA0D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39F267-955B-FD49-B47D-6BE5EB33E86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4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marker genes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53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863719"/>
            <a:ext cx="9350699" cy="291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set gene symbols as row names for easier plotting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rownames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gene_name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test for marker genes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markers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findMarkers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test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binom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", direction = "up")</a:t>
            </a:r>
          </a:p>
          <a:p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returns a list with one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DataFrame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 per cluster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2402054"/>
            <a:ext cx="6434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UMAP reduced dimensions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6BB403-1017-1F40-A485-CF534B29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8"/>
            <a:ext cx="11198084" cy="1175316"/>
          </a:xfrm>
        </p:spPr>
        <p:txBody>
          <a:bodyPr>
            <a:noAutofit/>
          </a:bodyPr>
          <a:lstStyle/>
          <a:p>
            <a:r>
              <a:rPr lang="en-US" dirty="0"/>
              <a:t>Identify marker genes by testing for differential gene expression between clusters</a:t>
            </a:r>
          </a:p>
          <a:p>
            <a:r>
              <a:rPr lang="en-US" dirty="0"/>
              <a:t>With marker genes, we could annotate (characterize) each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88394-F943-AD49-8905-6072A3EF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5781963"/>
            <a:ext cx="26797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0F89E7-1662-B540-AF91-3953033CFEBC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453B7-0E9A-5E49-BA8B-D35928293E2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4612E-7B06-0B4B-9AAB-E545AD9A9A9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6DFB05-FA06-9B4C-B0DA-FD55F8F012E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438C7-4B52-D34C-8312-0B3F17FCA6EA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D7E43-0B0F-5B4B-875B-DD12B04D4580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2D5D-7CAA-A547-8086-21F05DC572BC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174428-1965-5F4F-B7A0-8F469EEF259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E89ADA-D21E-1D4A-B688-14C4117543F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702B2D-050C-564A-97B8-25ED4D9201A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B49B24-08BD-FC4F-AFE7-D4A8AE89B7F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7E2B2C-024C-464E-ADA7-E6192C94084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68F418-2303-004D-9E3B-6A86737827B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38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marker genes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54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084114"/>
            <a:ext cx="9350699" cy="1132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head(markers$`1`)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or head(markers[[1]])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= markers[[1]]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62244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Marker genes of cluster 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6BB403-1017-1F40-A485-CF534B29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8"/>
            <a:ext cx="11198084" cy="395710"/>
          </a:xfrm>
        </p:spPr>
        <p:txBody>
          <a:bodyPr>
            <a:noAutofit/>
          </a:bodyPr>
          <a:lstStyle/>
          <a:p>
            <a:r>
              <a:rPr lang="en-US" dirty="0"/>
              <a:t>We can access to marker genes information from a list we generated.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4CE67F-BE5B-764E-9C29-3377054F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678148"/>
            <a:ext cx="10664726" cy="2112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7308FC-86DB-DB4B-AD91-A95DC279477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8DAFA-0933-684B-A245-7AD9A39D152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520F5-3663-9A42-8C8D-C26A4089D91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012DD-8FFB-0446-A94B-EE50BEA19EE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576C4-F419-DA41-B014-D2E4C92774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05DF-51D3-C644-8EC4-2308FC414EB6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96D8C-5B1B-8C4A-A759-E1D6AA451908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63F02C-1A11-E24B-8777-BD2125B84FD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60EEE-77C1-6441-B756-22C65DB8E14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0532B5-39B6-6640-9A91-0D2D45A040D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71DBCC-8500-664F-ABFE-0E19A9AA20E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09DF62-BF60-994A-864B-06DBAEF056E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C8FC29-3931-844F-B1EC-7ACA9C6DF58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Log-transformed normalized expression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55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9"/>
            <a:ext cx="7890702" cy="78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head(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rownames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(interesting))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plotExpression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x = "label", features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1074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log-transformed normalized expression of top genes for one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0F45D-2297-0646-9A25-3BD385FD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407632"/>
            <a:ext cx="8198927" cy="407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4A325-4EFF-4146-A984-CAC72ED9CDE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EF3B8-7188-FC4B-9971-2C30DB6685C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23F3F-BEC6-3C42-8E64-E90FE993CB7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7A41-D1AC-D748-AB27-7487A8072C1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E20C-28BC-C343-837D-EC37235E99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A7E49-FB2E-2B44-B342-8D07B2B51C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591F5-647B-4C40-813A-DF85DE3ECC0E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1084E6-3F0E-374C-9379-4B567E496FA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32DB9-6AE9-4A48-9304-F3C40AD5BE5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402CA-FCB4-3B42-91B4-BC17692F9A1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8AD946-3596-5F4A-AD03-91036A33683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681D5A-A831-8E44-8B9B-3EFD48B75FE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9B1F59-FB10-694B-A15F-D92402B3401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64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Log-transformed normalized expression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56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6" y="1622450"/>
            <a:ext cx="11198085" cy="2199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p1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plotMolecules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molecule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[1], palette = c(“gray90”, “red3”))+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scale_y_reverse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p2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plotMolecules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molecule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[2], palette = c(“gray90”, “red3”))+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scale_y_reverse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cowplot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plot_grid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(p, p1, p2,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ncol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=3)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10232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log-transformed normalized expression on Spatial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4A325-4EFF-4146-A984-CAC72ED9CDE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EF3B8-7188-FC4B-9971-2C30DB6685C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23F3F-BEC6-3C42-8E64-E90FE993CB7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7A41-D1AC-D748-AB27-7487A8072C1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E20C-28BC-C343-837D-EC37235E99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A7E49-FB2E-2B44-B342-8D07B2B51C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591F5-647B-4C40-813A-DF85DE3ECC0E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1084E6-3F0E-374C-9379-4B567E496FA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32DB9-6AE9-4A48-9304-F3C40AD5BE5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402CA-FCB4-3B42-91B4-BC17692F9A1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8AD946-3596-5F4A-AD03-91036A33683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681D5A-A831-8E44-8B9B-3EFD48B75FE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9B1F59-FB10-694B-A15F-D92402B3401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A97EECF-1B7C-754D-8F33-647DEE51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21" y="3899185"/>
            <a:ext cx="7865206" cy="26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7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6</a:t>
            </a:fld>
            <a:endParaRPr lang="en-K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FD79E1-4723-D2E6-E446-19538C236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Rstudio – Integrated development environment (IDE) for R and python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513EF-4F20-F546-5286-6E14F3CE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7" y="1900764"/>
            <a:ext cx="7772400" cy="43627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4AF9DD-E756-6043-8088-B0F6C7A13E42}"/>
              </a:ext>
            </a:extLst>
          </p:cNvPr>
          <p:cNvSpPr/>
          <p:nvPr/>
        </p:nvSpPr>
        <p:spPr>
          <a:xfrm>
            <a:off x="755847" y="2263140"/>
            <a:ext cx="4387653" cy="1703070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Code editor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56E731-D362-973E-C8E0-CFA0008F852E}"/>
              </a:ext>
            </a:extLst>
          </p:cNvPr>
          <p:cNvSpPr/>
          <p:nvPr/>
        </p:nvSpPr>
        <p:spPr>
          <a:xfrm>
            <a:off x="755847" y="4234936"/>
            <a:ext cx="4387653" cy="195076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R console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DD19E-34F1-977E-5C71-ECF9824B9E8D}"/>
              </a:ext>
            </a:extLst>
          </p:cNvPr>
          <p:cNvSpPr/>
          <p:nvPr/>
        </p:nvSpPr>
        <p:spPr>
          <a:xfrm>
            <a:off x="5202621" y="2263140"/>
            <a:ext cx="3325626" cy="1835894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Environment / History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80E12-8B88-3412-1870-E20F35E66F41}"/>
              </a:ext>
            </a:extLst>
          </p:cNvPr>
          <p:cNvSpPr/>
          <p:nvPr/>
        </p:nvSpPr>
        <p:spPr>
          <a:xfrm>
            <a:off x="5202621" y="4234935"/>
            <a:ext cx="3325626" cy="195076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Other panes</a:t>
            </a:r>
          </a:p>
          <a:p>
            <a:pPr algn="ctr"/>
            <a:r>
              <a:rPr lang="en-KR" dirty="0">
                <a:solidFill>
                  <a:schemeClr val="tx1"/>
                </a:solidFill>
              </a:rPr>
              <a:t>(Files, Plots, Packages, Help)</a:t>
            </a:r>
          </a:p>
        </p:txBody>
      </p:sp>
    </p:spTree>
    <p:extLst>
      <p:ext uri="{BB962C8B-B14F-4D97-AF65-F5344CB8AC3E}">
        <p14:creationId xmlns:p14="http://schemas.microsoft.com/office/powerpoint/2010/main" val="169584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9D03A1-190F-704A-AA1E-3C6474BD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881743"/>
          </a:xfrm>
        </p:spPr>
        <p:txBody>
          <a:bodyPr>
            <a:normAutofit/>
          </a:bodyPr>
          <a:lstStyle/>
          <a:p>
            <a:r>
              <a:rPr lang="en-US" dirty="0"/>
              <a:t>Space Ranger</a:t>
            </a:r>
            <a:endParaRPr lang="en-K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FE4CC-7CC1-5446-87D6-55A34A01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32A5-7865-4941-8BC4-45ADFCC8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5218-7F82-1641-AC23-7B1DF6F1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9606-DEAD-A64B-92AB-3F44494A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7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4729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A7F9B-7227-6297-676D-0CFAA04C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What is Space Ranger?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4956C-A109-508F-D12A-776D61BC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 dirty="0"/>
              <a:t>Space Ranger is a set of analysis pipelines for processing 10X Genomics </a:t>
            </a:r>
            <a:r>
              <a:rPr kumimoji="1" lang="en-US" altLang="ko-Kore-US" dirty="0" err="1"/>
              <a:t>Visium</a:t>
            </a:r>
            <a:r>
              <a:rPr kumimoji="1" lang="en-US" altLang="ko-Kore-US" dirty="0"/>
              <a:t> sequence data (</a:t>
            </a:r>
            <a:r>
              <a:rPr kumimoji="1" lang="en-US" altLang="ko-Kore-US" dirty="0">
                <a:latin typeface="Courier" pitchFamily="2" charset="0"/>
              </a:rPr>
              <a:t>FASTQ</a:t>
            </a:r>
            <a:r>
              <a:rPr kumimoji="1" lang="en-US" altLang="ko-Kore-US" dirty="0"/>
              <a:t> files) with high resolution microscope images of tissue.</a:t>
            </a:r>
          </a:p>
          <a:p>
            <a:r>
              <a:rPr kumimoji="1" lang="en-US" altLang="ko-Kore-US" dirty="0"/>
              <a:t>It maps the transcriptomic reads to the microscope image of the tissue from which the reads were obtained</a:t>
            </a:r>
          </a:p>
          <a:p>
            <a:r>
              <a:rPr kumimoji="1" lang="en-US" altLang="ko-Kore-US" dirty="0"/>
              <a:t>We will introduce </a:t>
            </a:r>
            <a:r>
              <a:rPr kumimoji="1" lang="en-US" altLang="ko-Kore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spaceranger</a:t>
            </a:r>
            <a:r>
              <a:rPr kumimoji="1" lang="en-US" altLang="ko-Kore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kumimoji="1" lang="en-US" altLang="ko-Kore-US" dirty="0"/>
              <a:t> pipeline among the 5 pipelines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BA09D-E443-08CA-0E8A-893F8678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1E3A0-719F-7FE1-C3F8-496A3E67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8E0E4B-F2A2-8B1C-B468-81A454E5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7487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5AC17-B096-FC54-D295-793C4EC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Space Ranger Pipelines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4DBBA-BCF1-3903-21FF-111A44EF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77BA4-FD68-99C6-0BBC-756DB675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FF7BB-2C36-EA6D-8D74-09B0D4A9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9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17B7-7864-3AEE-74E7-FD0475F6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8" y="1954452"/>
            <a:ext cx="6809644" cy="3270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97900-162A-1230-5E50-EC87DCDDD80E}"/>
              </a:ext>
            </a:extLst>
          </p:cNvPr>
          <p:cNvSpPr txBox="1"/>
          <p:nvPr/>
        </p:nvSpPr>
        <p:spPr>
          <a:xfrm>
            <a:off x="7520822" y="2851273"/>
            <a:ext cx="4568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mkfastq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b="1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count</a:t>
            </a:r>
            <a:r>
              <a:rPr lang="en-US" altLang="ko-Kore-US" sz="1800" b="1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b="1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aggr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targeted-compare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targeted-depth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FF33C-ED5C-827C-16D1-AA681C9B3B58}"/>
              </a:ext>
            </a:extLst>
          </p:cNvPr>
          <p:cNvSpPr txBox="1"/>
          <p:nvPr/>
        </p:nvSpPr>
        <p:spPr>
          <a:xfrm>
            <a:off x="579589" y="5352210"/>
            <a:ext cx="63708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https://support.10xgenomics.com/spatial-gene-expression/software/pipelines/latest/what-is-space-ranger</a:t>
            </a:r>
          </a:p>
        </p:txBody>
      </p:sp>
    </p:spTree>
    <p:extLst>
      <p:ext uri="{BB962C8B-B14F-4D97-AF65-F5344CB8AC3E}">
        <p14:creationId xmlns:p14="http://schemas.microsoft.com/office/powerpoint/2010/main" val="195467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3291</Words>
  <Application>Microsoft Macintosh PowerPoint</Application>
  <PresentationFormat>Widescreen</PresentationFormat>
  <Paragraphs>754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Courier</vt:lpstr>
      <vt:lpstr>Courier New</vt:lpstr>
      <vt:lpstr>Helvetica Neue</vt:lpstr>
      <vt:lpstr>Office Theme</vt:lpstr>
      <vt:lpstr>Spatial Transcriptome with R programming</vt:lpstr>
      <vt:lpstr>Table of Contents</vt:lpstr>
      <vt:lpstr>What is R programming?</vt:lpstr>
      <vt:lpstr>What is R and Why R?</vt:lpstr>
      <vt:lpstr>Several ways to use R</vt:lpstr>
      <vt:lpstr>Rstudio</vt:lpstr>
      <vt:lpstr>Space Ranger</vt:lpstr>
      <vt:lpstr>What is Space Ranger?</vt:lpstr>
      <vt:lpstr>Space Ranger Pipelines</vt:lpstr>
      <vt:lpstr>Installing Space Ranger</vt:lpstr>
      <vt:lpstr>Run spaceranger count command</vt:lpstr>
      <vt:lpstr>Output files of Space Ranger</vt:lpstr>
      <vt:lpstr>Output files</vt:lpstr>
      <vt:lpstr>Web summary .html file</vt:lpstr>
      <vt:lpstr>What is a Loupe Browser?</vt:lpstr>
      <vt:lpstr>Loupe Browser</vt:lpstr>
      <vt:lpstr>Load a Visium dataset in R as a SpatialExperiment</vt:lpstr>
      <vt:lpstr>Human DLPFC workflow</vt:lpstr>
      <vt:lpstr>Dataset Description</vt:lpstr>
      <vt:lpstr>Download and load packages in current R environment</vt:lpstr>
      <vt:lpstr>Load pre-built dataset </vt:lpstr>
      <vt:lpstr>Explore our data – Overall data</vt:lpstr>
      <vt:lpstr>Explore our data – Count data</vt:lpstr>
      <vt:lpstr>Explore our data – Row data</vt:lpstr>
      <vt:lpstr>Explore our data – Column data</vt:lpstr>
      <vt:lpstr>Explore our data – Spatial coordinates data</vt:lpstr>
      <vt:lpstr>Explore our data – Image </vt:lpstr>
      <vt:lpstr>Quality Control – Spots over tissue (1/2)</vt:lpstr>
      <vt:lpstr>Quality Control – Spots over tissue (2/2)</vt:lpstr>
      <vt:lpstr>Quality Control – Calculate QC metrics</vt:lpstr>
      <vt:lpstr>Quality Control – Select threshold for library size</vt:lpstr>
      <vt:lpstr>Quality Control – Select threshold for mt gene percent</vt:lpstr>
      <vt:lpstr>Quality Control – Select threshold # expressed gene</vt:lpstr>
      <vt:lpstr>Quality Control – Select threshold # cells per spot</vt:lpstr>
      <vt:lpstr>Quality Control – Remove low quality spots (labeled TRUE)</vt:lpstr>
      <vt:lpstr>Normlization – Log transformation with the library size factors methodology </vt:lpstr>
      <vt:lpstr>Feature Selection – Remove Mitochondrial genes</vt:lpstr>
      <vt:lpstr>Feature Selection – Mean-variance relationship</vt:lpstr>
      <vt:lpstr>Spatially-aware feature selection using nnSVG</vt:lpstr>
      <vt:lpstr>Spatially-aware feature selection – Subsampling</vt:lpstr>
      <vt:lpstr>Spatially-aware feature selection – run nnSVG</vt:lpstr>
      <vt:lpstr>Spatially-aware feature selection – results</vt:lpstr>
      <vt:lpstr>Spatially-aware feature selection – results</vt:lpstr>
      <vt:lpstr>Dimensionality reduction</vt:lpstr>
      <vt:lpstr>What is Dimensionality reduction?</vt:lpstr>
      <vt:lpstr>What is PCA and UMAP?</vt:lpstr>
      <vt:lpstr>Dimensionality reduction - PCA</vt:lpstr>
      <vt:lpstr>Dimensionality reduction - UMAP</vt:lpstr>
      <vt:lpstr>Clustering</vt:lpstr>
      <vt:lpstr>Visualize the clusters on the tissue slide</vt:lpstr>
      <vt:lpstr>Visualize ground truth labels on the tissue slide</vt:lpstr>
      <vt:lpstr>Visualize the clusters in UMAP reduced dimension</vt:lpstr>
      <vt:lpstr>Identify marker genes</vt:lpstr>
      <vt:lpstr>Examine marker genes</vt:lpstr>
      <vt:lpstr>Log-transformed normalized expression</vt:lpstr>
      <vt:lpstr>Log-transformed normalized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Transcriptome with R programming</dc:title>
  <dc:creator>천하림</dc:creator>
  <cp:lastModifiedBy>박주영</cp:lastModifiedBy>
  <cp:revision>212</cp:revision>
  <dcterms:created xsi:type="dcterms:W3CDTF">2022-11-23T02:56:18Z</dcterms:created>
  <dcterms:modified xsi:type="dcterms:W3CDTF">2022-12-01T06:03:37Z</dcterms:modified>
</cp:coreProperties>
</file>